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2" r:id="rId4"/>
    <p:sldId id="257" r:id="rId5"/>
    <p:sldId id="283" r:id="rId6"/>
    <p:sldId id="285" r:id="rId7"/>
    <p:sldId id="286" r:id="rId8"/>
    <p:sldId id="277" r:id="rId9"/>
    <p:sldId id="262" r:id="rId10"/>
    <p:sldId id="263" r:id="rId11"/>
    <p:sldId id="293" r:id="rId12"/>
    <p:sldId id="294" r:id="rId13"/>
    <p:sldId id="264" r:id="rId14"/>
    <p:sldId id="267" r:id="rId15"/>
    <p:sldId id="279" r:id="rId16"/>
    <p:sldId id="271" r:id="rId17"/>
    <p:sldId id="287" r:id="rId18"/>
    <p:sldId id="289" r:id="rId19"/>
    <p:sldId id="288" r:id="rId20"/>
    <p:sldId id="290" r:id="rId21"/>
    <p:sldId id="291" r:id="rId22"/>
    <p:sldId id="274" r:id="rId23"/>
    <p:sldId id="275" r:id="rId24"/>
    <p:sldId id="284" r:id="rId25"/>
    <p:sldId id="273" r:id="rId26"/>
    <p:sldId id="272" r:id="rId27"/>
    <p:sldId id="29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F5050"/>
    <a:srgbClr val="9F8432"/>
    <a:srgbClr val="FBD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38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47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63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57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6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06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74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27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52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01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90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96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>
                <a:lumMod val="75000"/>
                <a:lumOff val="2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2BAE-6FB5-4E09-80C0-6EC1A65A55F6}" type="datetimeFigureOut">
              <a:rPr lang="fr-FR" smtClean="0"/>
              <a:t>09/04/2017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C0BDA-276A-412F-8B8F-F4AD75CC06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22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" y="0"/>
            <a:ext cx="12187526" cy="8125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1404" y="10359"/>
            <a:ext cx="9240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Concepts d'espèce en mycologie à l’ère phylogénétique</a:t>
            </a:r>
            <a:endParaRPr lang="fr-FR" sz="48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5207" y="6257960"/>
            <a:ext cx="508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Jean-Michel Bellanger, CEFE-UMR5175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529" y="6089090"/>
            <a:ext cx="2175471" cy="768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fsd2010.org/data/Image/logo/cef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529" y="5069263"/>
            <a:ext cx="2175470" cy="10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ogoFAM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91" y="5454729"/>
            <a:ext cx="1701047" cy="14032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Logo SHH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4729"/>
            <a:ext cx="1407692" cy="14032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450054" y="783539"/>
            <a:ext cx="4044255" cy="5990076"/>
            <a:chOff x="1450054" y="746595"/>
            <a:chExt cx="4044255" cy="599007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0055" y="746595"/>
              <a:ext cx="4044254" cy="529157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450054" y="768160"/>
              <a:ext cx="942693" cy="120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1989191" y="6367339"/>
              <a:ext cx="2965984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/>
                <a:t>2012: 20 </a:t>
              </a:r>
              <a:r>
                <a:rPr lang="fr-FR" altLang="fr-FR" sz="1800" b="1" dirty="0" err="1"/>
                <a:t>Morphogenetic</a:t>
              </a:r>
              <a:r>
                <a:rPr lang="fr-FR" altLang="fr-FR" sz="1800" b="1" dirty="0"/>
                <a:t> </a:t>
              </a:r>
              <a:r>
                <a:rPr lang="fr-FR" altLang="fr-FR" sz="1800" b="1" dirty="0" err="1"/>
                <a:t>spp</a:t>
              </a:r>
              <a:r>
                <a:rPr lang="fr-FR" altLang="fr-FR" sz="1800" b="1" dirty="0"/>
                <a:t>.</a:t>
              </a:r>
              <a:endParaRPr lang="fr-FR" altLang="fr-FR" sz="1800" dirty="0"/>
            </a:p>
          </p:txBody>
        </p: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2886395" y="6046036"/>
              <a:ext cx="11715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200" b="1" dirty="0" err="1">
                  <a:solidFill>
                    <a:schemeClr val="bg1"/>
                  </a:solidFill>
                </a:rPr>
                <a:t>Kuo</a:t>
              </a:r>
              <a:r>
                <a:rPr lang="fr-FR" altLang="fr-FR" sz="1200" b="1" dirty="0">
                  <a:solidFill>
                    <a:schemeClr val="bg1"/>
                  </a:solidFill>
                </a:rPr>
                <a:t> et al. 2012</a:t>
              </a:r>
              <a:endParaRPr lang="fr-FR" altLang="fr-F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977375" y="779564"/>
            <a:ext cx="5023135" cy="5998811"/>
            <a:chOff x="3705225" y="742620"/>
            <a:chExt cx="5023135" cy="5998811"/>
          </a:xfrm>
        </p:grpSpPr>
        <p:grpSp>
          <p:nvGrpSpPr>
            <p:cNvPr id="20" name="Groupe 19"/>
            <p:cNvGrpSpPr/>
            <p:nvPr/>
          </p:nvGrpSpPr>
          <p:grpSpPr>
            <a:xfrm>
              <a:off x="3705225" y="742620"/>
              <a:ext cx="5023135" cy="5580415"/>
              <a:chOff x="3705225" y="742620"/>
              <a:chExt cx="5023135" cy="5580415"/>
            </a:xfrm>
          </p:grpSpPr>
          <p:pic>
            <p:nvPicPr>
              <p:cNvPr id="22" name="Picture 2" descr="http://t1.gstatic.com/images?q=tbn:ANd9GcT5UGTkppRSXBtMbUl2fGJMwPA1ZaXUFn4PbrApPF2NLoOMwGa9THp7agQj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1390" y="742620"/>
                <a:ext cx="3416970" cy="529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3"/>
              <p:cNvSpPr txBox="1">
                <a:spLocks noChangeArrowheads="1"/>
              </p:cNvSpPr>
              <p:nvPr/>
            </p:nvSpPr>
            <p:spPr bwMode="auto">
              <a:xfrm>
                <a:off x="6564919" y="6046036"/>
                <a:ext cx="108365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200" b="1" dirty="0" err="1" smtClean="0">
                    <a:solidFill>
                      <a:schemeClr val="bg1"/>
                    </a:solidFill>
                  </a:rPr>
                  <a:t>Clowez</a:t>
                </a:r>
                <a:r>
                  <a:rPr lang="fr-FR" altLang="fr-FR" sz="12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altLang="fr-FR" sz="1200" b="1" dirty="0">
                    <a:solidFill>
                      <a:schemeClr val="bg1"/>
                    </a:solidFill>
                  </a:rPr>
                  <a:t>2012</a:t>
                </a:r>
                <a:endParaRPr lang="fr-FR" altLang="fr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Double flèche horizontale 23"/>
              <p:cNvSpPr/>
              <p:nvPr/>
            </p:nvSpPr>
            <p:spPr>
              <a:xfrm>
                <a:off x="3705225" y="3114675"/>
                <a:ext cx="1209675" cy="438150"/>
              </a:xfrm>
              <a:prstGeom prst="left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5842198" y="6367339"/>
              <a:ext cx="2535182" cy="3740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/>
                <a:t>2012: </a:t>
              </a:r>
              <a:r>
                <a:rPr lang="fr-FR" altLang="fr-FR" sz="1800" b="1" dirty="0" smtClean="0"/>
                <a:t>34 </a:t>
              </a:r>
              <a:r>
                <a:rPr lang="fr-FR" altLang="fr-FR" sz="1800" b="1" dirty="0" err="1" smtClean="0"/>
                <a:t>Morphospecies</a:t>
              </a:r>
              <a:endParaRPr lang="fr-FR" altLang="fr-FR" sz="1800" dirty="0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392748" y="121378"/>
            <a:ext cx="738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Combien existe-t-il d’espèces de morilles ?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7937" y="877349"/>
            <a:ext cx="7548433" cy="5142590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08037" y="6086139"/>
            <a:ext cx="6019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Richard, Bellanger, </a:t>
            </a:r>
            <a:r>
              <a:rPr lang="fr-FR" altLang="fr-FR" sz="1200" b="1" dirty="0" err="1">
                <a:solidFill>
                  <a:schemeClr val="bg1"/>
                </a:solidFill>
              </a:rPr>
              <a:t>Clowez</a:t>
            </a:r>
            <a:r>
              <a:rPr lang="fr-FR" altLang="fr-FR" sz="1200" b="1" dirty="0">
                <a:solidFill>
                  <a:schemeClr val="bg1"/>
                </a:solidFill>
              </a:rPr>
              <a:t>, Hansen, </a:t>
            </a:r>
            <a:r>
              <a:rPr lang="fr-FR" altLang="fr-FR" sz="1200" b="1" dirty="0" err="1">
                <a:solidFill>
                  <a:schemeClr val="bg1"/>
                </a:solidFill>
              </a:rPr>
              <a:t>O’Donnell</a:t>
            </a:r>
            <a:r>
              <a:rPr lang="fr-FR" altLang="fr-FR" sz="1200" b="1" dirty="0">
                <a:solidFill>
                  <a:schemeClr val="bg1"/>
                </a:solidFill>
              </a:rPr>
              <a:t>, </a:t>
            </a:r>
            <a:r>
              <a:rPr lang="fr-FR" altLang="fr-FR" sz="1200" b="1" dirty="0" err="1">
                <a:solidFill>
                  <a:schemeClr val="bg1"/>
                </a:solidFill>
              </a:rPr>
              <a:t>Urban</a:t>
            </a:r>
            <a:r>
              <a:rPr lang="fr-FR" altLang="fr-FR" sz="1200" b="1" dirty="0">
                <a:solidFill>
                  <a:schemeClr val="bg1"/>
                </a:solidFill>
              </a:rPr>
              <a:t>, Sauve, </a:t>
            </a:r>
            <a:r>
              <a:rPr lang="fr-FR" altLang="fr-FR" sz="1200" b="1" dirty="0" err="1">
                <a:solidFill>
                  <a:schemeClr val="bg1"/>
                </a:solidFill>
              </a:rPr>
              <a:t>Courtecuisse</a:t>
            </a:r>
            <a:r>
              <a:rPr lang="fr-FR" altLang="fr-FR" sz="1200" b="1" dirty="0">
                <a:solidFill>
                  <a:schemeClr val="bg1"/>
                </a:solidFill>
              </a:rPr>
              <a:t> &amp; Moreau 2015</a:t>
            </a:r>
            <a:endParaRPr lang="fr-FR" altLang="fr-FR" sz="12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55614" y="6450646"/>
            <a:ext cx="405307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b="1" dirty="0"/>
              <a:t>2015: 32 </a:t>
            </a:r>
            <a:r>
              <a:rPr lang="fr-FR" altLang="fr-FR" sz="1800" b="1" dirty="0" err="1"/>
              <a:t>Morphogenetic</a:t>
            </a:r>
            <a:r>
              <a:rPr lang="fr-FR" altLang="fr-FR" sz="1800" b="1" dirty="0"/>
              <a:t> </a:t>
            </a:r>
            <a:r>
              <a:rPr lang="fr-FR" altLang="fr-FR" sz="1800" b="1" dirty="0" err="1"/>
              <a:t>spp</a:t>
            </a:r>
            <a:r>
              <a:rPr lang="fr-FR" altLang="fr-FR" sz="1800" b="1" dirty="0"/>
              <a:t>. </a:t>
            </a:r>
            <a:r>
              <a:rPr lang="fr-FR" altLang="fr-FR" sz="1350" b="1" dirty="0"/>
              <a:t>(+ 32 </a:t>
            </a:r>
            <a:r>
              <a:rPr lang="fr-FR" altLang="fr-FR" sz="1350" b="1" dirty="0" err="1"/>
              <a:t>Phylosp</a:t>
            </a:r>
            <a:r>
              <a:rPr lang="fr-FR" altLang="fr-FR" sz="1350" b="1" dirty="0"/>
              <a:t>.)</a:t>
            </a:r>
            <a:endParaRPr lang="fr-FR" altLang="fr-FR" sz="1350" dirty="0"/>
          </a:p>
        </p:txBody>
      </p:sp>
      <p:sp>
        <p:nvSpPr>
          <p:cNvPr id="8" name="ZoneTexte 7"/>
          <p:cNvSpPr txBox="1"/>
          <p:nvPr/>
        </p:nvSpPr>
        <p:spPr>
          <a:xfrm>
            <a:off x="2392748" y="121378"/>
            <a:ext cx="738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Combien existe-t-il d’espèces de morilles ?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100117" y="979055"/>
            <a:ext cx="10195955" cy="5646984"/>
            <a:chOff x="84118" y="973836"/>
            <a:chExt cx="9059882" cy="5008020"/>
          </a:xfrm>
        </p:grpSpPr>
        <p:sp>
          <p:nvSpPr>
            <p:cNvPr id="5" name="Rectangle 4"/>
            <p:cNvSpPr/>
            <p:nvPr/>
          </p:nvSpPr>
          <p:spPr>
            <a:xfrm>
              <a:off x="92282" y="973836"/>
              <a:ext cx="8885463" cy="4728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412590" y="1821704"/>
              <a:ext cx="293288" cy="3888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14200" y="5746423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1823</a:t>
              </a: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701223" y="5746423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1856</a:t>
              </a: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1288245" y="5746423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1897</a:t>
              </a: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4223358" y="5749847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1984</a:t>
              </a: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4810381" y="5749848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1986</a:t>
              </a:r>
            </a:p>
          </p:txBody>
        </p: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5397406" y="5749848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2011</a:t>
              </a: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1875268" y="5749848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1932</a:t>
              </a: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2462291" y="5749848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1963</a:t>
              </a: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3049313" y="5749848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1978</a:t>
              </a:r>
            </a:p>
          </p:txBody>
        </p:sp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3636335" y="5748137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1983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6439" y="5274727"/>
              <a:ext cx="293288" cy="4303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2092" y="5113344"/>
              <a:ext cx="293288" cy="5917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67745" y="4629195"/>
              <a:ext cx="293288" cy="10758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53399" y="5543699"/>
              <a:ext cx="293288" cy="1613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39052" y="5436110"/>
              <a:ext cx="293288" cy="2689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4706" y="5543699"/>
              <a:ext cx="293288" cy="1613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10360" y="5489904"/>
              <a:ext cx="293288" cy="2151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96014" y="4091253"/>
              <a:ext cx="293288" cy="16138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81667" y="5489904"/>
              <a:ext cx="293288" cy="2151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67318" y="3492027"/>
              <a:ext cx="293288" cy="2214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99642" y="4874744"/>
              <a:ext cx="469131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Fries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N=8</a:t>
              </a:r>
              <a:endParaRPr lang="fr-FR" altLang="fr-FR" sz="1050" dirty="0"/>
            </a:p>
          </p:txBody>
        </p:sp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517485" y="4712070"/>
              <a:ext cx="828094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Krombholz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N=11</a:t>
              </a:r>
              <a:endParaRPr lang="fr-FR" altLang="fr-FR" sz="1050" dirty="0"/>
            </a:p>
          </p:txBody>
        </p:sp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1182886" y="4227550"/>
              <a:ext cx="655440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Boudier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N=20</a:t>
              </a:r>
              <a:endParaRPr lang="fr-FR" altLang="fr-FR" sz="1050" dirty="0"/>
            </a:p>
          </p:txBody>
        </p:sp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1710725" y="5140124"/>
              <a:ext cx="784414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Seaver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</a:t>
              </a:r>
              <a:endParaRPr lang="fr-FR" altLang="fr-FR" sz="1050" dirty="0"/>
            </a:p>
          </p:txBody>
        </p:sp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2295221" y="5039121"/>
              <a:ext cx="784414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Moser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N=5</a:t>
              </a:r>
              <a:endParaRPr lang="fr-FR" altLang="fr-FR" sz="1050" dirty="0"/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2969647" y="5145251"/>
              <a:ext cx="612462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Dennis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</a:t>
              </a:r>
              <a:endParaRPr lang="fr-FR" altLang="fr-FR" sz="1050" dirty="0"/>
            </a:p>
          </p:txBody>
        </p:sp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3410854" y="4890117"/>
              <a:ext cx="909912" cy="76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 err="1"/>
                <a:t>Breitenbach</a:t>
              </a:r>
              <a:r>
                <a:rPr lang="fr-FR" altLang="fr-FR" sz="1050" b="1" dirty="0"/>
                <a:t> &amp; </a:t>
              </a:r>
              <a:r>
                <a:rPr lang="fr-FR" altLang="fr-FR" sz="1050" b="1" dirty="0" err="1"/>
                <a:t>Kranzlin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</a:t>
              </a:r>
              <a:endParaRPr lang="fr-FR" altLang="fr-FR" sz="1050" dirty="0"/>
            </a:p>
          </p:txBody>
        </p:sp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4046128" y="3696709"/>
              <a:ext cx="806732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Jacquetant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N=30</a:t>
              </a:r>
              <a:endParaRPr lang="fr-FR" altLang="fr-FR" sz="1050" dirty="0"/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4635293" y="5088765"/>
              <a:ext cx="784414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Clowez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</a:t>
              </a:r>
              <a:endParaRPr lang="fr-FR" altLang="fr-FR" sz="1050" dirty="0"/>
            </a:p>
          </p:txBody>
        </p:sp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5070471" y="3076511"/>
              <a:ext cx="1094196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O’Donnell</a:t>
              </a:r>
              <a:r>
                <a:rPr lang="fr-FR" altLang="fr-FR" sz="1050" b="1" dirty="0"/>
                <a:t> et al.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N=41</a:t>
              </a:r>
              <a:endParaRPr lang="fr-FR" altLang="fr-FR" sz="1050" dirty="0"/>
            </a:p>
          </p:txBody>
        </p:sp>
        <p:sp>
          <p:nvSpPr>
            <p:cNvPr id="37" name="Text Box 3"/>
            <p:cNvSpPr txBox="1">
              <a:spLocks noChangeArrowheads="1"/>
            </p:cNvSpPr>
            <p:nvPr/>
          </p:nvSpPr>
          <p:spPr bwMode="auto">
            <a:xfrm>
              <a:off x="5986035" y="5747562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2012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55947" y="3876075"/>
              <a:ext cx="293288" cy="18290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5814659" y="3478467"/>
              <a:ext cx="784414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Clowez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N=34</a:t>
              </a:r>
              <a:endParaRPr lang="fr-FR" altLang="fr-FR" sz="1050" dirty="0"/>
            </a:p>
          </p:txBody>
        </p:sp>
        <p:sp>
          <p:nvSpPr>
            <p:cNvPr id="40" name="Text Box 3"/>
            <p:cNvSpPr txBox="1">
              <a:spLocks noChangeArrowheads="1"/>
            </p:cNvSpPr>
            <p:nvPr/>
          </p:nvSpPr>
          <p:spPr bwMode="auto">
            <a:xfrm>
              <a:off x="6570485" y="5747562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2012</a:t>
              </a:r>
            </a:p>
          </p:txBody>
        </p:sp>
        <p:sp>
          <p:nvSpPr>
            <p:cNvPr id="41" name="Text Box 3"/>
            <p:cNvSpPr txBox="1">
              <a:spLocks noChangeArrowheads="1"/>
            </p:cNvSpPr>
            <p:nvPr/>
          </p:nvSpPr>
          <p:spPr bwMode="auto">
            <a:xfrm>
              <a:off x="7157508" y="5747562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42" name="Text Box 3"/>
            <p:cNvSpPr txBox="1">
              <a:spLocks noChangeArrowheads="1"/>
            </p:cNvSpPr>
            <p:nvPr/>
          </p:nvSpPr>
          <p:spPr bwMode="auto">
            <a:xfrm>
              <a:off x="7744533" y="5747562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>
                  <a:solidFill>
                    <a:schemeClr val="bg1"/>
                  </a:solidFill>
                </a:rPr>
                <a:t>2016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43141" y="3492028"/>
              <a:ext cx="293288" cy="2213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8386" y="2248972"/>
              <a:ext cx="293288" cy="3456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6851" y="1817080"/>
              <a:ext cx="293288" cy="3888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6389013" y="3075214"/>
              <a:ext cx="806732" cy="3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Kuo</a:t>
              </a:r>
              <a:r>
                <a:rPr lang="fr-FR" altLang="fr-FR" sz="1050" b="1" dirty="0"/>
                <a:t> et al.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N=41</a:t>
              </a:r>
              <a:endParaRPr lang="fr-FR" altLang="fr-FR" sz="1050" dirty="0"/>
            </a:p>
          </p:txBody>
        </p:sp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6918572" y="1831859"/>
              <a:ext cx="934684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Richard et al.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N=64</a:t>
              </a:r>
              <a:endParaRPr lang="fr-FR" altLang="fr-FR" sz="1050" dirty="0"/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7476558" y="1264678"/>
              <a:ext cx="978027" cy="56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Loizides </a:t>
              </a:r>
              <a:endParaRPr lang="fr-FR" altLang="fr-FR" sz="1050" b="1" dirty="0" smtClean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smtClean="0"/>
                <a:t>et </a:t>
              </a:r>
              <a:r>
                <a:rPr lang="fr-FR" altLang="fr-FR" sz="1050" b="1" dirty="0"/>
                <a:t>al.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N=72</a:t>
              </a:r>
              <a:endParaRPr lang="fr-FR" altLang="fr-FR" sz="105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42204" y="3491158"/>
              <a:ext cx="293288" cy="11380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28386" y="2248972"/>
              <a:ext cx="293288" cy="17280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16851" y="1817080"/>
              <a:ext cx="293288" cy="25380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3263" y="1203414"/>
              <a:ext cx="127600" cy="1110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3263" y="1425485"/>
              <a:ext cx="127600" cy="11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3263" y="1647555"/>
              <a:ext cx="127600" cy="1110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4903" y="1120431"/>
              <a:ext cx="11689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1200" b="1" dirty="0" err="1" smtClean="0"/>
                <a:t>Morphospecies</a:t>
              </a:r>
              <a:endParaRPr lang="fr-FR" altLang="fr-FR" sz="1200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3110" y="1345767"/>
              <a:ext cx="10026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1200" b="1" dirty="0" err="1" smtClean="0"/>
                <a:t>Phylospecies</a:t>
              </a:r>
              <a:endParaRPr lang="fr-FR" altLang="fr-FR" sz="1200" b="1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70284" y="1571103"/>
              <a:ext cx="16679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1200" b="1" dirty="0" err="1" smtClean="0"/>
                <a:t>Morphogenetic</a:t>
              </a:r>
              <a:r>
                <a:rPr lang="fr-FR" altLang="fr-FR" sz="1200" b="1" dirty="0" smtClean="0"/>
                <a:t> </a:t>
              </a:r>
              <a:r>
                <a:rPr lang="fr-FR" altLang="fr-FR" sz="1200" b="1" dirty="0" err="1" smtClean="0"/>
                <a:t>species</a:t>
              </a:r>
              <a:endParaRPr lang="fr-FR" altLang="fr-FR" sz="1200" b="1" dirty="0"/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84118" y="5701906"/>
              <a:ext cx="905988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6581621" y="3919511"/>
              <a:ext cx="41310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900" b="1" dirty="0"/>
                <a:t>49%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170235" y="2982205"/>
              <a:ext cx="41310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900" b="1" dirty="0"/>
                <a:t>50%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758548" y="3009097"/>
              <a:ext cx="41310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900" b="1" dirty="0"/>
                <a:t>65%</a:t>
              </a:r>
            </a:p>
          </p:txBody>
        </p:sp>
        <p:sp>
          <p:nvSpPr>
            <p:cNvPr id="62" name="Text Box 3"/>
            <p:cNvSpPr txBox="1">
              <a:spLocks noChangeArrowheads="1"/>
            </p:cNvSpPr>
            <p:nvPr/>
          </p:nvSpPr>
          <p:spPr bwMode="auto">
            <a:xfrm>
              <a:off x="8072297" y="1269302"/>
              <a:ext cx="978027" cy="56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 smtClean="0"/>
                <a:t>Taskin</a:t>
              </a:r>
              <a:r>
                <a:rPr lang="fr-FR" altLang="fr-FR" sz="1050" b="1" dirty="0" smtClean="0"/>
                <a:t> 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smtClean="0"/>
                <a:t>et </a:t>
              </a:r>
              <a:r>
                <a:rPr lang="fr-FR" altLang="fr-FR" sz="1050" b="1" dirty="0"/>
                <a:t>al.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N=72</a:t>
              </a:r>
              <a:endParaRPr lang="fr-FR" altLang="fr-FR" sz="105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412590" y="1821704"/>
              <a:ext cx="293288" cy="273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69122" y="3013721"/>
              <a:ext cx="3834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900" b="1" dirty="0" smtClean="0"/>
                <a:t>70%</a:t>
              </a:r>
              <a:endParaRPr lang="fr-FR" altLang="fr-FR" sz="900" b="1" dirty="0"/>
            </a:p>
          </p:txBody>
        </p:sp>
        <p:sp>
          <p:nvSpPr>
            <p:cNvPr id="65" name="Text Box 3"/>
            <p:cNvSpPr txBox="1">
              <a:spLocks noChangeArrowheads="1"/>
            </p:cNvSpPr>
            <p:nvPr/>
          </p:nvSpPr>
          <p:spPr bwMode="auto">
            <a:xfrm>
              <a:off x="8331038" y="5742947"/>
              <a:ext cx="469131" cy="23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100" b="1" dirty="0" smtClean="0">
                  <a:solidFill>
                    <a:schemeClr val="bg1"/>
                  </a:solidFill>
                </a:rPr>
                <a:t>2017</a:t>
              </a:r>
              <a:endParaRPr lang="fr-FR" altLang="fr-FR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ZoneTexte 65"/>
          <p:cNvSpPr txBox="1"/>
          <p:nvPr/>
        </p:nvSpPr>
        <p:spPr>
          <a:xfrm>
            <a:off x="2392748" y="121378"/>
            <a:ext cx="738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Combien existe-t-il d’espèces de morilles ?</a:t>
            </a:r>
            <a:endParaRPr lang="fr-FR" sz="3200" b="1" dirty="0">
              <a:solidFill>
                <a:srgbClr val="FFFF00"/>
              </a:solidFill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10477368" y="5024241"/>
            <a:ext cx="1458593" cy="1268100"/>
            <a:chOff x="10477368" y="5024241"/>
            <a:chExt cx="1458593" cy="1268100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70089" y="5395007"/>
              <a:ext cx="765872" cy="511601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10477368" y="5024241"/>
              <a:ext cx="333325" cy="1268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52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27224"/>
            <a:ext cx="4171950" cy="55696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927224"/>
            <a:ext cx="3314700" cy="33883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927224"/>
            <a:ext cx="4465864" cy="5565898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97126" y="6506761"/>
            <a:ext cx="3978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400" b="1" dirty="0" smtClean="0">
                <a:solidFill>
                  <a:schemeClr val="bg1">
                    <a:lumMod val="95000"/>
                  </a:schemeClr>
                </a:solidFill>
              </a:rPr>
              <a:t>Loizides, Bellanger, </a:t>
            </a:r>
            <a:r>
              <a:rPr lang="fr-FR" altLang="fr-FR" sz="1400" b="1" dirty="0" err="1" smtClean="0">
                <a:solidFill>
                  <a:schemeClr val="bg1">
                    <a:lumMod val="95000"/>
                  </a:schemeClr>
                </a:solidFill>
              </a:rPr>
              <a:t>Clowez</a:t>
            </a:r>
            <a:r>
              <a:rPr lang="fr-FR" altLang="fr-FR" sz="1400" b="1" dirty="0" smtClean="0">
                <a:solidFill>
                  <a:schemeClr val="bg1">
                    <a:lumMod val="95000"/>
                  </a:schemeClr>
                </a:solidFill>
              </a:rPr>
              <a:t>, Richard &amp; Moreau 2016</a:t>
            </a:r>
            <a:endParaRPr lang="fr-FR" alt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4492" y="4400829"/>
            <a:ext cx="3241876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Nouveaux critères diagnostiques </a:t>
            </a:r>
            <a:r>
              <a:rPr lang="fr-FR" b="1" u="sng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phylogénétiquement</a:t>
            </a:r>
            <a:r>
              <a:rPr lang="fr-FR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soutenus </a:t>
            </a:r>
            <a:r>
              <a:rPr lang="fr-FR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fr-FR" b="1" dirty="0" smtClean="0">
                <a:cs typeface="Times New Roman" panose="02020603050405020304" pitchFamily="18" charset="0"/>
              </a:rPr>
              <a:t>- Striations </a:t>
            </a:r>
            <a:r>
              <a:rPr lang="fr-FR" b="1" dirty="0" err="1" smtClean="0">
                <a:cs typeface="Times New Roman" panose="02020603050405020304" pitchFamily="18" charset="0"/>
              </a:rPr>
              <a:t>sporales</a:t>
            </a:r>
            <a:endParaRPr lang="fr-FR" b="1" dirty="0" smtClean="0">
              <a:cs typeface="Times New Roman" panose="02020603050405020304" pitchFamily="18" charset="0"/>
            </a:endParaRPr>
          </a:p>
          <a:p>
            <a:r>
              <a:rPr lang="fr-FR" b="1" dirty="0" smtClean="0"/>
              <a:t>- </a:t>
            </a:r>
            <a:r>
              <a:rPr lang="fr-FR" b="1" dirty="0" err="1" smtClean="0"/>
              <a:t>Extrêmités</a:t>
            </a:r>
            <a:r>
              <a:rPr lang="fr-FR" b="1" dirty="0" smtClean="0"/>
              <a:t> des paraphyses</a:t>
            </a:r>
            <a:endParaRPr lang="fr-FR" b="1" dirty="0"/>
          </a:p>
          <a:p>
            <a:r>
              <a:rPr lang="fr-FR" b="1" dirty="0" smtClean="0"/>
              <a:t>- Poils du stipe</a:t>
            </a:r>
          </a:p>
          <a:p>
            <a:r>
              <a:rPr lang="fr-FR" b="1" dirty="0" smtClean="0"/>
              <a:t>- </a:t>
            </a:r>
            <a:r>
              <a:rPr lang="fr-FR" b="1" dirty="0" err="1" smtClean="0"/>
              <a:t>Acroparaphyses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86446" y="159879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Quels sont les critères de reconnaissance chez les morilles ?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4" y="945223"/>
            <a:ext cx="5399206" cy="5129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66" y="945222"/>
            <a:ext cx="6245086" cy="512969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95790" y="1753482"/>
            <a:ext cx="189288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  <a:buFontTx/>
              <a:buNone/>
            </a:pPr>
            <a:r>
              <a:rPr lang="fr-FR" altLang="fr-FR" sz="1600" b="1" u="sng" dirty="0" smtClean="0">
                <a:solidFill>
                  <a:srgbClr val="FF0000"/>
                </a:solidFill>
              </a:rPr>
              <a:t>Sous-clade </a:t>
            </a:r>
            <a:r>
              <a:rPr lang="fr-FR" altLang="fr-FR" sz="1600" b="1" u="sng" dirty="0" err="1" smtClean="0">
                <a:solidFill>
                  <a:srgbClr val="FF0000"/>
                </a:solidFill>
              </a:rPr>
              <a:t>Elata</a:t>
            </a:r>
            <a:r>
              <a:rPr lang="fr-FR" altLang="fr-FR" sz="1600" b="1" u="sng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solidFill>
                  <a:srgbClr val="FF0000"/>
                </a:solidFill>
              </a:rPr>
              <a:t>(Richard et al. 2015)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0958" y="5669707"/>
            <a:ext cx="103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ITS </a:t>
            </a:r>
            <a:r>
              <a:rPr lang="fr-FR" b="1" dirty="0" err="1" smtClean="0">
                <a:solidFill>
                  <a:srgbClr val="FF0000"/>
                </a:solidFill>
              </a:rPr>
              <a:t>rDNA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47679" y="566970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Multilocus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6368143" y="5571738"/>
            <a:ext cx="0" cy="504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365426" y="2262474"/>
            <a:ext cx="0" cy="756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365421" y="923535"/>
            <a:ext cx="0" cy="7560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53497" y="6360063"/>
            <a:ext cx="81231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altLang="fr-FR" b="1" dirty="0" smtClean="0"/>
              <a:t>Du et al. 2012 : </a:t>
            </a:r>
            <a:r>
              <a:rPr lang="fr-FR" b="1" dirty="0" smtClean="0"/>
              <a:t>12/22 </a:t>
            </a:r>
            <a:r>
              <a:rPr lang="fr-FR" b="1" dirty="0" err="1" smtClean="0"/>
              <a:t>phylosp</a:t>
            </a:r>
            <a:r>
              <a:rPr lang="fr-FR" b="1" dirty="0" smtClean="0"/>
              <a:t>. « </a:t>
            </a:r>
            <a:r>
              <a:rPr lang="fr-FR" b="1" dirty="0" err="1" smtClean="0"/>
              <a:t>multilocus</a:t>
            </a:r>
            <a:r>
              <a:rPr lang="fr-FR" b="1" dirty="0" smtClean="0"/>
              <a:t> » non résolues </a:t>
            </a:r>
            <a:r>
              <a:rPr lang="fr-FR" b="1" dirty="0"/>
              <a:t>e</a:t>
            </a:r>
            <a:r>
              <a:rPr lang="fr-FR" b="1" dirty="0" smtClean="0"/>
              <a:t>n ITS </a:t>
            </a:r>
            <a:r>
              <a:rPr lang="fr-FR" b="1" dirty="0" err="1" smtClean="0"/>
              <a:t>barcoding</a:t>
            </a:r>
            <a:r>
              <a:rPr lang="fr-FR" b="1" dirty="0" smtClean="0"/>
              <a:t> (22.6%)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2255537" y="131068"/>
            <a:ext cx="8221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 </a:t>
            </a:r>
            <a:r>
              <a:rPr lang="fr-FR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barcoding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GCPSR (phylogénie </a:t>
            </a:r>
            <a:r>
              <a:rPr lang="fr-FR" sz="32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multilocus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637"/>
            <a:ext cx="5950879" cy="446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22127" y="2208358"/>
            <a:ext cx="5974078" cy="2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4000" b="1" dirty="0" smtClean="0">
                <a:solidFill>
                  <a:schemeClr val="bg1"/>
                </a:solidFill>
                <a:latin typeface="+mn-lt"/>
              </a:rPr>
              <a:t>II-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4000" b="1" dirty="0" smtClean="0">
                <a:solidFill>
                  <a:schemeClr val="bg1"/>
                </a:solidFill>
                <a:latin typeface="+mn-lt"/>
              </a:rPr>
              <a:t>Les concepts d’espèce chez les </a:t>
            </a:r>
            <a:r>
              <a:rPr lang="fr-FR" altLang="fr-FR" sz="4000" b="1" i="1" dirty="0" err="1" smtClean="0">
                <a:solidFill>
                  <a:schemeClr val="bg1"/>
                </a:solidFill>
                <a:latin typeface="+mn-lt"/>
              </a:rPr>
              <a:t>Calochroi</a:t>
            </a:r>
            <a:r>
              <a:rPr lang="fr-FR" altLang="fr-FR" sz="4000" b="1" dirty="0" smtClean="0">
                <a:solidFill>
                  <a:schemeClr val="bg1"/>
                </a:solidFill>
                <a:latin typeface="+mn-lt"/>
              </a:rPr>
              <a:t> : un cas d’Ecole(s)</a:t>
            </a:r>
            <a:endParaRPr lang="fr-FR" altLang="fr-FR" sz="40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8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e 3072"/>
          <p:cNvGrpSpPr/>
          <p:nvPr/>
        </p:nvGrpSpPr>
        <p:grpSpPr>
          <a:xfrm>
            <a:off x="178783" y="3791517"/>
            <a:ext cx="3323971" cy="2935867"/>
            <a:chOff x="6638543" y="4306824"/>
            <a:chExt cx="2986082" cy="2496311"/>
          </a:xfrm>
        </p:grpSpPr>
        <p:sp>
          <p:nvSpPr>
            <p:cNvPr id="158" name="Rectangle 157"/>
            <p:cNvSpPr/>
            <p:nvPr/>
          </p:nvSpPr>
          <p:spPr>
            <a:xfrm>
              <a:off x="6638543" y="4306824"/>
              <a:ext cx="2986082" cy="2496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7" name="Groupe 156"/>
            <p:cNvGrpSpPr/>
            <p:nvPr/>
          </p:nvGrpSpPr>
          <p:grpSpPr>
            <a:xfrm>
              <a:off x="6740048" y="4453128"/>
              <a:ext cx="2624328" cy="2276856"/>
              <a:chOff x="76200" y="1066800"/>
              <a:chExt cx="6858000" cy="5105400"/>
            </a:xfrm>
          </p:grpSpPr>
          <p:sp>
            <p:nvSpPr>
              <p:cNvPr id="160" name="Oval 5"/>
              <p:cNvSpPr>
                <a:spLocks noChangeArrowheads="1"/>
              </p:cNvSpPr>
              <p:nvPr/>
            </p:nvSpPr>
            <p:spPr bwMode="auto">
              <a:xfrm>
                <a:off x="76200" y="2551113"/>
                <a:ext cx="3733800" cy="2667000"/>
              </a:xfrm>
              <a:prstGeom prst="ellipse">
                <a:avLst/>
              </a:prstGeom>
              <a:solidFill>
                <a:srgbClr val="17FF04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161" name="Oval 4"/>
              <p:cNvSpPr>
                <a:spLocks noChangeArrowheads="1"/>
              </p:cNvSpPr>
              <p:nvPr/>
            </p:nvSpPr>
            <p:spPr bwMode="auto">
              <a:xfrm>
                <a:off x="1600200" y="1066800"/>
                <a:ext cx="5334000" cy="4419600"/>
              </a:xfrm>
              <a:prstGeom prst="ellipse">
                <a:avLst/>
              </a:prstGeom>
              <a:solidFill>
                <a:srgbClr val="3366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/>
              </a:p>
            </p:txBody>
          </p:sp>
          <p:sp>
            <p:nvSpPr>
              <p:cNvPr id="162" name="Oval 6"/>
              <p:cNvSpPr>
                <a:spLocks noChangeArrowheads="1"/>
              </p:cNvSpPr>
              <p:nvPr/>
            </p:nvSpPr>
            <p:spPr bwMode="auto">
              <a:xfrm>
                <a:off x="425450" y="3756025"/>
                <a:ext cx="4832350" cy="2416175"/>
              </a:xfrm>
              <a:prstGeom prst="ellipse">
                <a:avLst/>
              </a:prstGeom>
              <a:solidFill>
                <a:srgbClr val="FF0202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/>
              </a:p>
            </p:txBody>
          </p:sp>
        </p:grpSp>
        <p:sp>
          <p:nvSpPr>
            <p:cNvPr id="3072" name="Rectangle 3071"/>
            <p:cNvSpPr/>
            <p:nvPr/>
          </p:nvSpPr>
          <p:spPr>
            <a:xfrm>
              <a:off x="6796835" y="6523379"/>
              <a:ext cx="4251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1200" b="1" dirty="0" smtClean="0"/>
                <a:t>KKF</a:t>
              </a:r>
              <a:endParaRPr lang="fr-FR" sz="1200" dirty="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729779" y="4993283"/>
              <a:ext cx="4187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1200" b="1" dirty="0" smtClean="0"/>
                <a:t>CFP</a:t>
              </a:r>
              <a:endParaRPr lang="fr-FR" sz="1200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832899" y="4389779"/>
              <a:ext cx="4571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1200" b="1" dirty="0" smtClean="0"/>
                <a:t>ADC</a:t>
              </a:r>
              <a:endParaRPr lang="fr-FR" sz="1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625891" y="571565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b="1" dirty="0" smtClean="0"/>
                <a:t>4</a:t>
              </a:r>
              <a:endParaRPr lang="fr-FR" dirty="0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458251" y="52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1</a:t>
              </a:r>
              <a:endParaRPr lang="fr-FR" dirty="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171483" y="594121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7</a:t>
              </a:r>
              <a:endParaRPr lang="fr-FR" dirty="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7101635" y="585891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b="1" dirty="0" smtClean="0"/>
                <a:t>4</a:t>
              </a:r>
              <a:endParaRPr lang="fr-FR" dirty="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915707" y="53895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7</a:t>
              </a:r>
              <a:endParaRPr lang="fr-FR" dirty="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8360459" y="5078627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35</a:t>
              </a:r>
              <a:endParaRPr lang="fr-FR" dirty="0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537499" y="633135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7</a:t>
              </a:r>
              <a:endParaRPr lang="fr-FR" dirty="0"/>
            </a:p>
          </p:txBody>
        </p:sp>
      </p:grpSp>
      <p:grpSp>
        <p:nvGrpSpPr>
          <p:cNvPr id="3077" name="Groupe 3076"/>
          <p:cNvGrpSpPr/>
          <p:nvPr/>
        </p:nvGrpSpPr>
        <p:grpSpPr>
          <a:xfrm>
            <a:off x="3808903" y="5346848"/>
            <a:ext cx="4360551" cy="1389108"/>
            <a:chOff x="3808903" y="5346848"/>
            <a:chExt cx="4360551" cy="1389108"/>
          </a:xfrm>
        </p:grpSpPr>
        <p:sp>
          <p:nvSpPr>
            <p:cNvPr id="179" name="Rectangle 147"/>
            <p:cNvSpPr>
              <a:spLocks noChangeArrowheads="1"/>
            </p:cNvSpPr>
            <p:nvPr/>
          </p:nvSpPr>
          <p:spPr bwMode="auto">
            <a:xfrm>
              <a:off x="4357462" y="5346848"/>
              <a:ext cx="3023769" cy="106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1400" b="1" u="sng" dirty="0" smtClean="0"/>
                <a:t>- 36 espèces morphogénétiques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1400" b="1" dirty="0" smtClean="0"/>
                <a:t>- 1 variété morphogénétique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fr-FR" altLang="fr-FR" sz="1400" b="1" dirty="0" smtClean="0"/>
                <a:t>- 3 espèces phylogénétiques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808903" y="6458957"/>
              <a:ext cx="43605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fr-FR" sz="1200" b="1" dirty="0" err="1" smtClean="0">
                  <a:solidFill>
                    <a:schemeClr val="bg1">
                      <a:lumMod val="95000"/>
                    </a:schemeClr>
                  </a:solidFill>
                </a:rPr>
                <a:t>Froslev</a:t>
              </a:r>
              <a:r>
                <a:rPr lang="fr-FR" altLang="fr-FR" sz="1200" b="1" dirty="0" smtClean="0">
                  <a:solidFill>
                    <a:schemeClr val="bg1">
                      <a:lumMod val="95000"/>
                    </a:schemeClr>
                  </a:solidFill>
                </a:rPr>
                <a:t> et al. 2005 &amp; 2007, Ortega et al. 2008, </a:t>
              </a:r>
              <a:r>
                <a:rPr lang="fr-FR" altLang="fr-FR" sz="1200" b="1" dirty="0" err="1" smtClean="0">
                  <a:solidFill>
                    <a:schemeClr val="bg1">
                      <a:lumMod val="95000"/>
                    </a:schemeClr>
                  </a:solidFill>
                </a:rPr>
                <a:t>Garnica</a:t>
              </a:r>
              <a:r>
                <a:rPr lang="fr-FR" altLang="fr-FR" sz="1200" b="1" dirty="0" smtClean="0">
                  <a:solidFill>
                    <a:schemeClr val="bg1">
                      <a:lumMod val="95000"/>
                    </a:schemeClr>
                  </a:solidFill>
                </a:rPr>
                <a:t> et al. 2009</a:t>
              </a:r>
              <a:endParaRPr lang="fr-FR" sz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078" name="Groupe 3077"/>
          <p:cNvGrpSpPr/>
          <p:nvPr/>
        </p:nvGrpSpPr>
        <p:grpSpPr>
          <a:xfrm>
            <a:off x="3591017" y="2630923"/>
            <a:ext cx="8563308" cy="4136927"/>
            <a:chOff x="3591017" y="2630923"/>
            <a:chExt cx="8563308" cy="4136927"/>
          </a:xfrm>
        </p:grpSpPr>
        <p:grpSp>
          <p:nvGrpSpPr>
            <p:cNvPr id="182" name="Groupe 181"/>
            <p:cNvGrpSpPr/>
            <p:nvPr/>
          </p:nvGrpSpPr>
          <p:grpSpPr>
            <a:xfrm>
              <a:off x="3591017" y="2630923"/>
              <a:ext cx="8563308" cy="4136927"/>
              <a:chOff x="3591017" y="1940337"/>
              <a:chExt cx="8563308" cy="4136927"/>
            </a:xfrm>
          </p:grpSpPr>
          <p:grpSp>
            <p:nvGrpSpPr>
              <p:cNvPr id="183" name="Groupe 182"/>
              <p:cNvGrpSpPr/>
              <p:nvPr/>
            </p:nvGrpSpPr>
            <p:grpSpPr>
              <a:xfrm>
                <a:off x="8257032" y="1940337"/>
                <a:ext cx="3890464" cy="4112991"/>
                <a:chOff x="4846320" y="2589561"/>
                <a:chExt cx="3890464" cy="4112991"/>
              </a:xfrm>
            </p:grpSpPr>
            <p:sp>
              <p:nvSpPr>
                <p:cNvPr id="186" name="Rectangle 185"/>
                <p:cNvSpPr/>
                <p:nvPr/>
              </p:nvSpPr>
              <p:spPr>
                <a:xfrm>
                  <a:off x="4846320" y="2589561"/>
                  <a:ext cx="3890464" cy="4112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87" name="Groupe 186"/>
                <p:cNvGrpSpPr/>
                <p:nvPr/>
              </p:nvGrpSpPr>
              <p:grpSpPr>
                <a:xfrm>
                  <a:off x="4972284" y="2769873"/>
                  <a:ext cx="2289812" cy="3719865"/>
                  <a:chOff x="4198938" y="496474"/>
                  <a:chExt cx="4572000" cy="6043785"/>
                </a:xfrm>
              </p:grpSpPr>
              <p:sp>
                <p:nvSpPr>
                  <p:cNvPr id="199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4198938" y="496474"/>
                    <a:ext cx="4572000" cy="1500185"/>
                  </a:xfrm>
                  <a:prstGeom prst="ellipse">
                    <a:avLst/>
                  </a:prstGeom>
                  <a:solidFill>
                    <a:srgbClr val="17FF04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/>
                  </a:p>
                </p:txBody>
              </p:sp>
              <p:sp>
                <p:nvSpPr>
                  <p:cNvPr id="200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4198938" y="1691913"/>
                    <a:ext cx="4572000" cy="3627799"/>
                  </a:xfrm>
                  <a:prstGeom prst="ellipse">
                    <a:avLst/>
                  </a:prstGeom>
                  <a:solidFill>
                    <a:srgbClr val="3366FF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/>
                  </a:p>
                </p:txBody>
              </p:sp>
              <p:sp>
                <p:nvSpPr>
                  <p:cNvPr id="201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4198938" y="5028959"/>
                    <a:ext cx="4572000" cy="1511300"/>
                  </a:xfrm>
                  <a:prstGeom prst="ellipse">
                    <a:avLst/>
                  </a:prstGeom>
                  <a:solidFill>
                    <a:srgbClr val="FF0202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/>
                  </a:p>
                </p:txBody>
              </p:sp>
            </p:grpSp>
            <p:sp>
              <p:nvSpPr>
                <p:cNvPr id="188" name="Rectangle 187"/>
                <p:cNvSpPr/>
                <p:nvPr/>
              </p:nvSpPr>
              <p:spPr>
                <a:xfrm>
                  <a:off x="4977179" y="6322211"/>
                  <a:ext cx="4251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altLang="fr-FR" sz="1200" b="1" dirty="0" smtClean="0"/>
                    <a:t>KKF</a:t>
                  </a:r>
                  <a:endParaRPr lang="fr-FR" sz="1200" dirty="0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4937555" y="2725571"/>
                  <a:ext cx="4187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altLang="fr-FR" sz="1200" b="1" dirty="0" smtClean="0"/>
                    <a:t>CFP</a:t>
                  </a:r>
                  <a:endParaRPr lang="fr-FR" sz="1200" dirty="0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4928411" y="3630827"/>
                  <a:ext cx="45717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altLang="fr-FR" sz="1200" b="1" dirty="0" smtClean="0"/>
                    <a:t>ADC</a:t>
                  </a:r>
                  <a:endParaRPr lang="fr-FR" sz="1200" dirty="0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5958646" y="3420515"/>
                  <a:ext cx="30168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/>
                    <a:t>1</a:t>
                  </a:r>
                  <a:endParaRPr lang="fr-FR" dirty="0"/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5958646" y="5465723"/>
                  <a:ext cx="30168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/>
                    <a:t>1</a:t>
                  </a:r>
                  <a:endParaRPr lang="fr-FR" dirty="0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5415402" y="3006496"/>
                  <a:ext cx="14029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 smtClean="0"/>
                    <a:t>15 </a:t>
                  </a:r>
                  <a:r>
                    <a:rPr lang="fr-FR" sz="1400" b="1" dirty="0" smtClean="0"/>
                    <a:t>(3p+6fp+6is)</a:t>
                  </a:r>
                  <a:endParaRPr lang="fr-FR" sz="1400" dirty="0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5278345" y="4429403"/>
                  <a:ext cx="16770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 smtClean="0"/>
                    <a:t>45 </a:t>
                  </a:r>
                  <a:r>
                    <a:rPr lang="fr-FR" sz="1400" b="1" dirty="0" smtClean="0"/>
                    <a:t>(13p+22fp+12is)</a:t>
                  </a:r>
                  <a:endParaRPr lang="fr-FR" sz="1400" dirty="0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5369716" y="5849768"/>
                  <a:ext cx="14943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dirty="0" smtClean="0"/>
                    <a:t>21 </a:t>
                  </a:r>
                  <a:r>
                    <a:rPr lang="fr-FR" sz="1400" b="1" dirty="0" smtClean="0"/>
                    <a:t>(4p+3fp+14is)</a:t>
                  </a:r>
                  <a:endParaRPr lang="fr-FR" sz="1400" dirty="0"/>
                </a:p>
              </p:txBody>
            </p:sp>
            <p:sp>
              <p:nvSpPr>
                <p:cNvPr id="196" name="Rectangle 70"/>
                <p:cNvSpPr>
                  <a:spLocks noChangeArrowheads="1"/>
                </p:cNvSpPr>
                <p:nvPr/>
              </p:nvSpPr>
              <p:spPr bwMode="auto">
                <a:xfrm>
                  <a:off x="7302502" y="3068051"/>
                  <a:ext cx="141763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fr-FR" sz="1600" b="1" dirty="0" smtClean="0">
                      <a:solidFill>
                        <a:srgbClr val="000000"/>
                      </a:solidFill>
                      <a:latin typeface="+mn-lt"/>
                    </a:rPr>
                    <a:t>Couverture: 14</a:t>
                  </a:r>
                  <a:r>
                    <a:rPr lang="en-US" altLang="fr-FR" sz="1600" b="1" dirty="0">
                      <a:solidFill>
                        <a:srgbClr val="000000"/>
                      </a:solidFill>
                      <a:latin typeface="+mn-lt"/>
                    </a:rPr>
                    <a:t>%</a:t>
                  </a:r>
                  <a:endParaRPr lang="fr-FR" altLang="fr-FR" sz="1600" b="1" dirty="0">
                    <a:latin typeface="+mn-lt"/>
                  </a:endParaRPr>
                </a:p>
              </p:txBody>
            </p:sp>
            <p:sp>
              <p:nvSpPr>
                <p:cNvPr id="197" name="Rectangle 70"/>
                <p:cNvSpPr>
                  <a:spLocks noChangeArrowheads="1"/>
                </p:cNvSpPr>
                <p:nvPr/>
              </p:nvSpPr>
              <p:spPr bwMode="auto">
                <a:xfrm>
                  <a:off x="7299454" y="4473179"/>
                  <a:ext cx="141763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fr-FR" sz="1600" b="1" dirty="0" smtClean="0">
                      <a:solidFill>
                        <a:srgbClr val="000000"/>
                      </a:solidFill>
                      <a:latin typeface="+mn-lt"/>
                    </a:rPr>
                    <a:t>Couverture: 69%</a:t>
                  </a:r>
                  <a:endParaRPr lang="fr-FR" altLang="fr-FR" sz="1600" b="1" dirty="0">
                    <a:latin typeface="+mn-lt"/>
                  </a:endParaRPr>
                </a:p>
              </p:txBody>
            </p:sp>
            <p:sp>
              <p:nvSpPr>
                <p:cNvPr id="198" name="Rectangle 70"/>
                <p:cNvSpPr>
                  <a:spLocks noChangeArrowheads="1"/>
                </p:cNvSpPr>
                <p:nvPr/>
              </p:nvSpPr>
              <p:spPr bwMode="auto">
                <a:xfrm>
                  <a:off x="7296406" y="5896595"/>
                  <a:ext cx="141763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fr-FR" sz="1600" b="1" dirty="0" smtClean="0">
                      <a:solidFill>
                        <a:srgbClr val="000000"/>
                      </a:solidFill>
                      <a:latin typeface="+mn-lt"/>
                    </a:rPr>
                    <a:t>Couverture: 22%</a:t>
                  </a:r>
                  <a:endParaRPr lang="fr-FR" altLang="fr-FR" sz="1600" b="1" dirty="0">
                    <a:latin typeface="+mn-lt"/>
                  </a:endParaRPr>
                </a:p>
              </p:txBody>
            </p:sp>
          </p:grpSp>
          <p:sp>
            <p:nvSpPr>
              <p:cNvPr id="184" name="Flèche droite 183"/>
              <p:cNvSpPr/>
              <p:nvPr/>
            </p:nvSpPr>
            <p:spPr>
              <a:xfrm>
                <a:off x="3591017" y="3712141"/>
                <a:ext cx="4597076" cy="32195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10215717" y="5800265"/>
                <a:ext cx="19386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sz="1200" b="1" dirty="0" smtClean="0"/>
                  <a:t>Bellanger 2015, </a:t>
                </a:r>
                <a:r>
                  <a:rPr lang="fr-FR" altLang="fr-FR" sz="1200" i="1" dirty="0" smtClean="0"/>
                  <a:t>Doc. </a:t>
                </a:r>
                <a:r>
                  <a:rPr lang="fr-FR" altLang="fr-FR" sz="1200" i="1" dirty="0" err="1" smtClean="0"/>
                  <a:t>Mycol</a:t>
                </a:r>
                <a:r>
                  <a:rPr lang="fr-FR" altLang="fr-FR" sz="1200" i="1" dirty="0" smtClean="0"/>
                  <a:t>.</a:t>
                </a:r>
                <a:endParaRPr lang="fr-FR" sz="1200" i="1" dirty="0"/>
              </a:p>
            </p:txBody>
          </p:sp>
        </p:grpSp>
        <p:pic>
          <p:nvPicPr>
            <p:cNvPr id="204" name="Picture 8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462" y="3791517"/>
              <a:ext cx="3023769" cy="1439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170215" y="218078"/>
            <a:ext cx="8052752" cy="3310536"/>
            <a:chOff x="215935" y="218078"/>
            <a:chExt cx="8052752" cy="3310536"/>
          </a:xfrm>
        </p:grpSpPr>
        <p:grpSp>
          <p:nvGrpSpPr>
            <p:cNvPr id="3075" name="Groupe 3074"/>
            <p:cNvGrpSpPr/>
            <p:nvPr/>
          </p:nvGrpSpPr>
          <p:grpSpPr>
            <a:xfrm>
              <a:off x="215935" y="218078"/>
              <a:ext cx="7546704" cy="3310536"/>
              <a:chOff x="4334622" y="866064"/>
              <a:chExt cx="7546704" cy="3310536"/>
            </a:xfrm>
          </p:grpSpPr>
          <p:pic>
            <p:nvPicPr>
              <p:cNvPr id="3074" name="Picture 2" descr="Afficher l'image d'orig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567" y="866064"/>
                <a:ext cx="3426625" cy="29395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009393" y="3807268"/>
                <a:ext cx="16882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CFP: 16 </a:t>
                </a:r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espèces</a:t>
                </a:r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0084039" y="3807268"/>
                <a:ext cx="17972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 ADC: 47 </a:t>
                </a:r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espèces</a:t>
                </a:r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156" name="Image 15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622" y="877371"/>
                <a:ext cx="1768320" cy="2929516"/>
              </a:xfrm>
              <a:prstGeom prst="rect">
                <a:avLst/>
              </a:prstGeom>
            </p:spPr>
          </p:pic>
          <p:sp>
            <p:nvSpPr>
              <p:cNvPr id="159" name="Rectangle 158"/>
              <p:cNvSpPr/>
              <p:nvPr/>
            </p:nvSpPr>
            <p:spPr>
              <a:xfrm>
                <a:off x="4400289" y="3785932"/>
                <a:ext cx="16962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KKF: 22</a:t>
                </a:r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 </a:t>
                </a:r>
                <a:r>
                  <a:rPr lang="fr-FR" altLang="fr-FR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espèces</a:t>
                </a:r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2050" name="Picture 2" descr="http://atlas-des-cortinaires.org/boutique/img/p/8/3/83-thickbox_defaul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642" y="218078"/>
              <a:ext cx="2825045" cy="291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42" y="482780"/>
            <a:ext cx="2677640" cy="17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53634" y="-100799"/>
            <a:ext cx="600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plasticité, limites d’espèce et contingences</a:t>
            </a:r>
            <a:endParaRPr lang="fr-FR" sz="3200" dirty="0">
              <a:solidFill>
                <a:srgbClr val="FFFF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39104" y="1100468"/>
            <a:ext cx="4005171" cy="5281282"/>
            <a:chOff x="6920614" y="1201783"/>
            <a:chExt cx="4516438" cy="6011091"/>
          </a:xfrm>
        </p:grpSpPr>
        <p:sp>
          <p:nvSpPr>
            <p:cNvPr id="10" name="Rectangle 9"/>
            <p:cNvSpPr/>
            <p:nvPr/>
          </p:nvSpPr>
          <p:spPr>
            <a:xfrm>
              <a:off x="6920614" y="1201783"/>
              <a:ext cx="4516438" cy="5992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 82"/>
            <p:cNvGrpSpPr>
              <a:grpSpLocks/>
            </p:cNvGrpSpPr>
            <p:nvPr/>
          </p:nvGrpSpPr>
          <p:grpSpPr bwMode="auto">
            <a:xfrm>
              <a:off x="6920614" y="1402671"/>
              <a:ext cx="4516438" cy="4792662"/>
              <a:chOff x="2771" y="629"/>
              <a:chExt cx="2845" cy="3019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" y="696"/>
                <a:ext cx="2636" cy="2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9" y="629"/>
                <a:ext cx="1357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4"/>
              <p:cNvSpPr>
                <a:spLocks noChangeArrowheads="1"/>
              </p:cNvSpPr>
              <p:nvPr/>
            </p:nvSpPr>
            <p:spPr bwMode="auto">
              <a:xfrm>
                <a:off x="4756" y="988"/>
                <a:ext cx="49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800"/>
                  <a:t>10-12 x 6-7 </a:t>
                </a:r>
                <a:r>
                  <a:rPr lang="fr-FR" altLang="fr-FR" sz="800">
                    <a:latin typeface="Symbol" panose="05050102010706020507" pitchFamily="18" charset="2"/>
                    <a:sym typeface="Symbol" panose="05050102010706020507" pitchFamily="18" charset="2"/>
                  </a:rPr>
                  <a:t></a:t>
                </a:r>
              </a:p>
            </p:txBody>
          </p:sp>
        </p:grp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6924830" y="4288699"/>
              <a:ext cx="4512222" cy="2924175"/>
              <a:chOff x="0" y="1758"/>
              <a:chExt cx="2784" cy="1842"/>
            </a:xfrm>
          </p:grpSpPr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58"/>
                <a:ext cx="2784" cy="1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6" y="3390"/>
                <a:ext cx="1086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Rectangle 8"/>
              <p:cNvSpPr>
                <a:spLocks noChangeArrowheads="1"/>
              </p:cNvSpPr>
              <p:nvPr/>
            </p:nvSpPr>
            <p:spPr bwMode="auto">
              <a:xfrm>
                <a:off x="1838" y="3272"/>
                <a:ext cx="70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800">
                    <a:solidFill>
                      <a:schemeClr val="bg1"/>
                    </a:solidFill>
                  </a:rPr>
                  <a:t>10,5-12,5 x 6,5-7,5 </a:t>
                </a:r>
                <a:r>
                  <a:rPr lang="fr-FR" altLang="fr-FR" sz="800">
                    <a:solidFill>
                      <a:schemeClr val="bg1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</a:t>
                </a:r>
              </a:p>
            </p:txBody>
          </p:sp>
        </p:grpSp>
        <p:pic>
          <p:nvPicPr>
            <p:cNvPr id="26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416" y="6891711"/>
              <a:ext cx="1730482" cy="31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e 45"/>
          <p:cNvGrpSpPr/>
          <p:nvPr/>
        </p:nvGrpSpPr>
        <p:grpSpPr>
          <a:xfrm>
            <a:off x="-3209082" y="-7666"/>
            <a:ext cx="9662134" cy="15644812"/>
            <a:chOff x="-3209082" y="-7666"/>
            <a:chExt cx="9662134" cy="15644812"/>
          </a:xfrm>
        </p:grpSpPr>
        <p:grpSp>
          <p:nvGrpSpPr>
            <p:cNvPr id="29" name="Groupe 28"/>
            <p:cNvGrpSpPr/>
            <p:nvPr/>
          </p:nvGrpSpPr>
          <p:grpSpPr>
            <a:xfrm>
              <a:off x="-3209082" y="-7666"/>
              <a:ext cx="9662134" cy="15644812"/>
              <a:chOff x="-3209082" y="-7666"/>
              <a:chExt cx="9662134" cy="15644812"/>
            </a:xfrm>
          </p:grpSpPr>
          <p:pic>
            <p:nvPicPr>
              <p:cNvPr id="30" name="Picture 10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09082" y="-7666"/>
                <a:ext cx="9662134" cy="15644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020056" y="3020695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17545" y="2859151"/>
                <a:ext cx="144607" cy="79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949607" y="2673096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914578" y="2499360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914578" y="1771806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41753" y="4838065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21500" y="5041773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276784" y="3938680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006944" y="2718816"/>
              <a:ext cx="3708056" cy="126558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 droite 44"/>
            <p:cNvSpPr/>
            <p:nvPr/>
          </p:nvSpPr>
          <p:spPr>
            <a:xfrm flipH="1">
              <a:off x="5712904" y="3606765"/>
              <a:ext cx="447675" cy="16737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864910" y="6424788"/>
            <a:ext cx="499880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20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20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= espèce morphogénétique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235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53634" y="-100799"/>
            <a:ext cx="600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plasticité, limites d’espèce et contingences</a:t>
            </a:r>
            <a:endParaRPr lang="fr-FR" sz="3200" dirty="0">
              <a:solidFill>
                <a:srgbClr val="FFFF00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-3209082" y="-7666"/>
            <a:ext cx="9662134" cy="15644812"/>
            <a:chOff x="-3209082" y="-7666"/>
            <a:chExt cx="9662134" cy="15644812"/>
          </a:xfrm>
        </p:grpSpPr>
        <p:grpSp>
          <p:nvGrpSpPr>
            <p:cNvPr id="29" name="Groupe 28"/>
            <p:cNvGrpSpPr/>
            <p:nvPr/>
          </p:nvGrpSpPr>
          <p:grpSpPr>
            <a:xfrm>
              <a:off x="-3209082" y="-7666"/>
              <a:ext cx="9662134" cy="15644812"/>
              <a:chOff x="-3209082" y="-7666"/>
              <a:chExt cx="9662134" cy="15644812"/>
            </a:xfrm>
          </p:grpSpPr>
          <p:pic>
            <p:nvPicPr>
              <p:cNvPr id="30" name="Picture 10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09082" y="-7666"/>
                <a:ext cx="9662134" cy="15644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020056" y="3020695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17545" y="2859151"/>
                <a:ext cx="144607" cy="797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949607" y="2673096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914578" y="2499360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914578" y="1771806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41753" y="4838065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21500" y="5041773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276784" y="3938680"/>
                <a:ext cx="20378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006944" y="2718816"/>
              <a:ext cx="3708056" cy="126558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7160185" y="6424788"/>
            <a:ext cx="437972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i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20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20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= espèce polymorphe</a:t>
            </a:r>
            <a:endParaRPr lang="fr-FR" sz="2000" dirty="0"/>
          </a:p>
        </p:txBody>
      </p:sp>
      <p:grpSp>
        <p:nvGrpSpPr>
          <p:cNvPr id="3" name="Groupe 2"/>
          <p:cNvGrpSpPr/>
          <p:nvPr/>
        </p:nvGrpSpPr>
        <p:grpSpPr>
          <a:xfrm>
            <a:off x="6781800" y="1012825"/>
            <a:ext cx="5141913" cy="5389563"/>
            <a:chOff x="6696075" y="1012825"/>
            <a:chExt cx="5141913" cy="5389563"/>
          </a:xfrm>
        </p:grpSpPr>
        <p:pic>
          <p:nvPicPr>
            <p:cNvPr id="31" name="Picture 7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75" y="1155700"/>
              <a:ext cx="4684713" cy="524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Rectangle 79"/>
            <p:cNvSpPr>
              <a:spLocks noChangeArrowheads="1"/>
            </p:cNvSpPr>
            <p:nvPr/>
          </p:nvSpPr>
          <p:spPr bwMode="auto">
            <a:xfrm>
              <a:off x="6696075" y="1012825"/>
              <a:ext cx="5141913" cy="327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grpSp>
          <p:nvGrpSpPr>
            <p:cNvPr id="32" name="Group 80"/>
            <p:cNvGrpSpPr>
              <a:grpSpLocks/>
            </p:cNvGrpSpPr>
            <p:nvPr/>
          </p:nvGrpSpPr>
          <p:grpSpPr bwMode="auto">
            <a:xfrm>
              <a:off x="6696075" y="1066800"/>
              <a:ext cx="4876800" cy="2254250"/>
              <a:chOff x="2640" y="672"/>
              <a:chExt cx="3072" cy="1420"/>
            </a:xfrm>
          </p:grpSpPr>
          <p:pic>
            <p:nvPicPr>
              <p:cNvPr id="38" name="Picture 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672"/>
                <a:ext cx="1728" cy="1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7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264"/>
                <a:ext cx="1529" cy="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Rectangle 75"/>
              <p:cNvSpPr>
                <a:spLocks noChangeArrowheads="1"/>
              </p:cNvSpPr>
              <p:nvPr/>
            </p:nvSpPr>
            <p:spPr bwMode="auto">
              <a:xfrm>
                <a:off x="3024" y="1670"/>
                <a:ext cx="67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9,5-12,5 x 6-7 </a:t>
                </a:r>
                <a:r>
                  <a:rPr lang="fr-FR" altLang="fr-FR" sz="1000">
                    <a:latin typeface="Symbol" panose="05050102010706020507" pitchFamily="18" charset="2"/>
                    <a:sym typeface="Symbol" panose="05050102010706020507" pitchFamily="18" charset="2"/>
                  </a:rPr>
                  <a:t></a:t>
                </a:r>
              </a:p>
            </p:txBody>
          </p:sp>
        </p:grpSp>
        <p:pic>
          <p:nvPicPr>
            <p:cNvPr id="42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052" y="3674268"/>
              <a:ext cx="2249487" cy="649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81"/>
            <p:cNvSpPr>
              <a:spLocks noChangeArrowheads="1"/>
            </p:cNvSpPr>
            <p:nvPr/>
          </p:nvSpPr>
          <p:spPr bwMode="auto">
            <a:xfrm>
              <a:off x="7448550" y="3616325"/>
              <a:ext cx="220980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50" name="Rectangle 79"/>
            <p:cNvSpPr>
              <a:spLocks noChangeArrowheads="1"/>
            </p:cNvSpPr>
            <p:nvPr/>
          </p:nvSpPr>
          <p:spPr bwMode="auto">
            <a:xfrm>
              <a:off x="6696075" y="3125788"/>
              <a:ext cx="492216" cy="3276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0315608" y="2973282"/>
              <a:ext cx="12572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2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C. </a:t>
              </a:r>
              <a:r>
                <a:rPr lang="fr-FR" sz="12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aurantiorufus</a:t>
              </a:r>
              <a:r>
                <a:rPr lang="fr-FR" sz="12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fr-FR" sz="12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123363" y="6099602"/>
              <a:ext cx="9220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2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C. </a:t>
              </a:r>
              <a:r>
                <a:rPr lang="fr-FR" sz="12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speculus</a:t>
              </a:r>
              <a:r>
                <a:rPr lang="fr-FR" sz="12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fr-FR" sz="1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879579" y="1218846"/>
            <a:ext cx="654696" cy="4254083"/>
            <a:chOff x="6879579" y="1218846"/>
            <a:chExt cx="654696" cy="4254083"/>
          </a:xfrm>
        </p:grpSpPr>
        <p:pic>
          <p:nvPicPr>
            <p:cNvPr id="52" name="Picture 2" descr="Afficher l'image d'origi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299" y="1218846"/>
              <a:ext cx="554158" cy="633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Afficher l'image d'orig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579" y="4929505"/>
              <a:ext cx="654696" cy="543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ouble flèche horizontale 3"/>
          <p:cNvSpPr/>
          <p:nvPr/>
        </p:nvSpPr>
        <p:spPr>
          <a:xfrm>
            <a:off x="5728113" y="3060891"/>
            <a:ext cx="1053688" cy="19992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Double flèche horizontale 53"/>
          <p:cNvSpPr/>
          <p:nvPr/>
        </p:nvSpPr>
        <p:spPr>
          <a:xfrm rot="1764631">
            <a:off x="5641079" y="3554465"/>
            <a:ext cx="1224089" cy="19992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78"/>
          <p:cNvSpPr>
            <a:spLocks noChangeArrowheads="1"/>
          </p:cNvSpPr>
          <p:nvPr/>
        </p:nvSpPr>
        <p:spPr bwMode="auto">
          <a:xfrm>
            <a:off x="8453995" y="4323556"/>
            <a:ext cx="104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dirty="0"/>
              <a:t>10,5-14 x 6-7 </a:t>
            </a:r>
            <a:r>
              <a:rPr lang="fr-FR" altLang="fr-FR" sz="1000" dirty="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</a:p>
        </p:txBody>
      </p:sp>
    </p:spTree>
    <p:extLst>
      <p:ext uri="{BB962C8B-B14F-4D97-AF65-F5344CB8AC3E}">
        <p14:creationId xmlns:p14="http://schemas.microsoft.com/office/powerpoint/2010/main" val="95376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6202348" y="2043952"/>
            <a:ext cx="5979752" cy="3403714"/>
            <a:chOff x="6202348" y="2043952"/>
            <a:chExt cx="5979752" cy="3403714"/>
          </a:xfrm>
        </p:grpSpPr>
        <p:grpSp>
          <p:nvGrpSpPr>
            <p:cNvPr id="7" name="Groupe 6"/>
            <p:cNvGrpSpPr/>
            <p:nvPr/>
          </p:nvGrpSpPr>
          <p:grpSpPr>
            <a:xfrm>
              <a:off x="6202348" y="2043952"/>
              <a:ext cx="5979752" cy="3403714"/>
              <a:chOff x="6202348" y="2043952"/>
              <a:chExt cx="5979752" cy="3403714"/>
            </a:xfrm>
          </p:grpSpPr>
          <p:grpSp>
            <p:nvGrpSpPr>
              <p:cNvPr id="28" name="Group 17"/>
              <p:cNvGrpSpPr>
                <a:grpSpLocks/>
              </p:cNvGrpSpPr>
              <p:nvPr/>
            </p:nvGrpSpPr>
            <p:grpSpPr bwMode="auto">
              <a:xfrm>
                <a:off x="6202348" y="2043952"/>
                <a:ext cx="5979752" cy="3403714"/>
                <a:chOff x="1833" y="780"/>
                <a:chExt cx="5667" cy="3267"/>
              </a:xfrm>
            </p:grpSpPr>
            <p:pic>
              <p:nvPicPr>
                <p:cNvPr id="29" name="Picture 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3" y="780"/>
                  <a:ext cx="5652" cy="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15"/>
                <p:cNvSpPr>
                  <a:spLocks noChangeArrowheads="1"/>
                </p:cNvSpPr>
                <p:nvPr/>
              </p:nvSpPr>
              <p:spPr bwMode="auto">
                <a:xfrm>
                  <a:off x="2857" y="786"/>
                  <a:ext cx="3456" cy="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/>
                </a:p>
              </p:txBody>
            </p:sp>
            <p:sp>
              <p:nvSpPr>
                <p:cNvPr id="32" name="Rectangle 16"/>
                <p:cNvSpPr>
                  <a:spLocks noChangeArrowheads="1"/>
                </p:cNvSpPr>
                <p:nvPr/>
              </p:nvSpPr>
              <p:spPr bwMode="auto">
                <a:xfrm>
                  <a:off x="1833" y="3807"/>
                  <a:ext cx="5652" cy="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/>
                </a:p>
              </p:txBody>
            </p:sp>
            <p:sp>
              <p:nvSpPr>
                <p:cNvPr id="30" name="Rectangle 14"/>
                <p:cNvSpPr>
                  <a:spLocks noChangeArrowheads="1"/>
                </p:cNvSpPr>
                <p:nvPr/>
              </p:nvSpPr>
              <p:spPr bwMode="auto">
                <a:xfrm>
                  <a:off x="6136" y="3770"/>
                  <a:ext cx="1364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 b="1" dirty="0" err="1">
                      <a:latin typeface="+mn-lt"/>
                    </a:rPr>
                    <a:t>Froslev</a:t>
                  </a:r>
                  <a:r>
                    <a:rPr lang="fr-FR" altLang="fr-FR" sz="1200" b="1" dirty="0">
                      <a:latin typeface="+mn-lt"/>
                    </a:rPr>
                    <a:t> et al. (2007)</a:t>
                  </a:r>
                </a:p>
              </p:txBody>
            </p:sp>
          </p:grpSp>
          <p:sp>
            <p:nvSpPr>
              <p:cNvPr id="38" name="Rectangle 14"/>
              <p:cNvSpPr>
                <a:spLocks noChangeArrowheads="1"/>
              </p:cNvSpPr>
              <p:nvPr/>
            </p:nvSpPr>
            <p:spPr bwMode="auto">
              <a:xfrm rot="16200000">
                <a:off x="5970751" y="3466899"/>
                <a:ext cx="1512786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 smtClean="0">
                    <a:latin typeface="+mn-lt"/>
                  </a:rPr>
                  <a:t>Nombre de paires</a:t>
                </a:r>
                <a:endParaRPr lang="fr-FR" altLang="fr-FR" sz="1400" b="1" dirty="0">
                  <a:latin typeface="+mn-lt"/>
                </a:endParaRPr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8134214" y="4934447"/>
                <a:ext cx="2882392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 smtClean="0">
                    <a:latin typeface="+mn-lt"/>
                  </a:rPr>
                  <a:t>Distance absolue (nb de différences)</a:t>
                </a:r>
                <a:endParaRPr lang="fr-FR" altLang="fr-FR" sz="1400" b="1" dirty="0">
                  <a:latin typeface="+mn-lt"/>
                </a:endParaRPr>
              </a:p>
            </p:txBody>
          </p:sp>
        </p:grpSp>
        <p:sp>
          <p:nvSpPr>
            <p:cNvPr id="40" name="Rectangle 14"/>
            <p:cNvSpPr>
              <a:spLocks noChangeArrowheads="1"/>
            </p:cNvSpPr>
            <p:nvPr/>
          </p:nvSpPr>
          <p:spPr bwMode="auto">
            <a:xfrm>
              <a:off x="7661409" y="2050291"/>
              <a:ext cx="331706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 b="1" dirty="0" smtClean="0">
                  <a:latin typeface="+mn-lt"/>
                </a:rPr>
                <a:t>Distribution des distances dans /</a:t>
              </a:r>
              <a:r>
                <a:rPr lang="fr-FR" altLang="fr-FR" sz="1400" b="1" dirty="0" err="1" smtClean="0">
                  <a:latin typeface="+mn-lt"/>
                </a:rPr>
                <a:t>Calochroi</a:t>
              </a:r>
              <a:endParaRPr lang="fr-FR" altLang="fr-FR" sz="1400" b="1" dirty="0">
                <a:latin typeface="+mn-lt"/>
              </a:endParaRP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" y="65988"/>
            <a:ext cx="6014861" cy="6699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0239" y="3799002"/>
            <a:ext cx="2284115" cy="697584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20239" y="3101418"/>
            <a:ext cx="2284115" cy="6975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089291" y="6514794"/>
            <a:ext cx="2381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 smtClean="0">
                <a:solidFill>
                  <a:schemeClr val="bg1">
                    <a:lumMod val="95000"/>
                  </a:schemeClr>
                </a:solidFill>
              </a:rPr>
              <a:t>D’après Ortega </a:t>
            </a:r>
            <a:r>
              <a:rPr lang="fr-FR" altLang="fr-FR" sz="1600" b="1" dirty="0">
                <a:solidFill>
                  <a:schemeClr val="bg1">
                    <a:lumMod val="95000"/>
                  </a:schemeClr>
                </a:solidFill>
              </a:rPr>
              <a:t>et al. 2008</a:t>
            </a:r>
            <a:endParaRPr lang="fr-FR" sz="1600" dirty="0"/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65" y="3881192"/>
            <a:ext cx="554158" cy="6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410" y="3143823"/>
            <a:ext cx="654696" cy="5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78730" y="13501"/>
            <a:ext cx="600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plasticité, limites d’espèce et contingences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30" y="67993"/>
            <a:ext cx="50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000" b="1" dirty="0" smtClean="0"/>
              <a:t>ITS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4955263" y="3197613"/>
            <a:ext cx="1043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/>
              <a:t>v</a:t>
            </a:r>
            <a:r>
              <a:rPr lang="fr-FR" altLang="fr-FR" sz="1600" b="1" dirty="0" smtClean="0"/>
              <a:t>ar. </a:t>
            </a:r>
            <a:r>
              <a:rPr lang="fr-FR" altLang="fr-FR" sz="1600" b="1" i="1" dirty="0" err="1" smtClean="0"/>
              <a:t>haasii</a:t>
            </a:r>
            <a:endParaRPr lang="fr-FR" sz="1600" b="1" i="1" dirty="0"/>
          </a:p>
        </p:txBody>
      </p:sp>
      <p:sp>
        <p:nvSpPr>
          <p:cNvPr id="27" name="Rectangle 26"/>
          <p:cNvSpPr/>
          <p:nvPr/>
        </p:nvSpPr>
        <p:spPr>
          <a:xfrm>
            <a:off x="4849907" y="3875001"/>
            <a:ext cx="1284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dirty="0"/>
              <a:t>v</a:t>
            </a:r>
            <a:r>
              <a:rPr lang="fr-FR" altLang="fr-FR" sz="1600" b="1" dirty="0" smtClean="0"/>
              <a:t>ar. </a:t>
            </a:r>
            <a:r>
              <a:rPr lang="fr-FR" altLang="fr-FR" sz="1600" b="1" i="1" dirty="0" smtClean="0"/>
              <a:t>quercus-</a:t>
            </a:r>
            <a:r>
              <a:rPr lang="fr-FR" altLang="fr-FR" sz="1600" b="1" i="1" dirty="0" err="1" smtClean="0"/>
              <a:t>ilicicola</a:t>
            </a:r>
            <a:endParaRPr lang="fr-FR" sz="1600" b="1" i="1" dirty="0"/>
          </a:p>
        </p:txBody>
      </p:sp>
      <p:grpSp>
        <p:nvGrpSpPr>
          <p:cNvPr id="18" name="Groupe 17"/>
          <p:cNvGrpSpPr/>
          <p:nvPr/>
        </p:nvGrpSpPr>
        <p:grpSpPr>
          <a:xfrm>
            <a:off x="7149724" y="2437771"/>
            <a:ext cx="4441287" cy="2992376"/>
            <a:chOff x="7149724" y="2437771"/>
            <a:chExt cx="4441287" cy="2992376"/>
          </a:xfrm>
        </p:grpSpPr>
        <p:grpSp>
          <p:nvGrpSpPr>
            <p:cNvPr id="33" name="Group 8"/>
            <p:cNvGrpSpPr>
              <a:grpSpLocks/>
            </p:cNvGrpSpPr>
            <p:nvPr/>
          </p:nvGrpSpPr>
          <p:grpSpPr bwMode="auto">
            <a:xfrm>
              <a:off x="7149724" y="2437771"/>
              <a:ext cx="4441287" cy="2327486"/>
              <a:chOff x="952" y="960"/>
              <a:chExt cx="4209" cy="2234"/>
            </a:xfrm>
          </p:grpSpPr>
          <p:sp>
            <p:nvSpPr>
              <p:cNvPr id="34" name="Rectangle 4"/>
              <p:cNvSpPr>
                <a:spLocks noChangeArrowheads="1"/>
              </p:cNvSpPr>
              <p:nvPr/>
            </p:nvSpPr>
            <p:spPr bwMode="auto">
              <a:xfrm>
                <a:off x="996" y="963"/>
                <a:ext cx="384" cy="2231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/>
              </a:p>
            </p:txBody>
          </p:sp>
          <p:sp>
            <p:nvSpPr>
              <p:cNvPr id="35" name="Rectangle 5"/>
              <p:cNvSpPr>
                <a:spLocks noChangeArrowheads="1"/>
              </p:cNvSpPr>
              <p:nvPr/>
            </p:nvSpPr>
            <p:spPr bwMode="auto">
              <a:xfrm>
                <a:off x="1674" y="960"/>
                <a:ext cx="3487" cy="2231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2400"/>
              </a:p>
            </p:txBody>
          </p:sp>
          <p:sp>
            <p:nvSpPr>
              <p:cNvPr id="36" name="Rectangle 6"/>
              <p:cNvSpPr>
                <a:spLocks noChangeArrowheads="1"/>
              </p:cNvSpPr>
              <p:nvPr/>
            </p:nvSpPr>
            <p:spPr bwMode="auto">
              <a:xfrm>
                <a:off x="952" y="960"/>
                <a:ext cx="32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latin typeface="Times" panose="02020603050405020304" pitchFamily="18" charset="0"/>
                  </a:rPr>
                  <a:t>Intra</a:t>
                </a:r>
              </a:p>
            </p:txBody>
          </p:sp>
          <p:sp>
            <p:nvSpPr>
              <p:cNvPr id="37" name="Rectangle 7"/>
              <p:cNvSpPr>
                <a:spLocks noChangeArrowheads="1"/>
              </p:cNvSpPr>
              <p:nvPr/>
            </p:nvSpPr>
            <p:spPr bwMode="auto">
              <a:xfrm>
                <a:off x="3120" y="960"/>
                <a:ext cx="3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200" b="1" dirty="0">
                    <a:latin typeface="Times" panose="02020603050405020304" pitchFamily="18" charset="0"/>
                  </a:rPr>
                  <a:t>Inter</a:t>
                </a:r>
              </a:p>
            </p:txBody>
          </p:sp>
        </p:grpSp>
        <p:grpSp>
          <p:nvGrpSpPr>
            <p:cNvPr id="41" name="Group 11"/>
            <p:cNvGrpSpPr>
              <a:grpSpLocks/>
            </p:cNvGrpSpPr>
            <p:nvPr/>
          </p:nvGrpSpPr>
          <p:grpSpPr bwMode="auto">
            <a:xfrm>
              <a:off x="7444495" y="4953896"/>
              <a:ext cx="638262" cy="476251"/>
              <a:chOff x="1204" y="3312"/>
              <a:chExt cx="645" cy="300"/>
            </a:xfrm>
          </p:grpSpPr>
          <p:sp>
            <p:nvSpPr>
              <p:cNvPr id="42" name="Rectangle 9"/>
              <p:cNvSpPr>
                <a:spLocks noChangeArrowheads="1"/>
              </p:cNvSpPr>
              <p:nvPr/>
            </p:nvSpPr>
            <p:spPr bwMode="auto">
              <a:xfrm>
                <a:off x="1204" y="3360"/>
                <a:ext cx="64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fr-FR" sz="1000" b="1" dirty="0" err="1">
                    <a:solidFill>
                      <a:srgbClr val="FF0000"/>
                    </a:solidFill>
                    <a:latin typeface="+mn-lt"/>
                  </a:rPr>
                  <a:t>Barcode</a:t>
                </a:r>
                <a:r>
                  <a:rPr lang="fr-FR" altLang="fr-FR" sz="1000" b="1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fr-FR" altLang="fr-FR" sz="1000" b="1" dirty="0" smtClean="0">
                    <a:solidFill>
                      <a:srgbClr val="FF0000"/>
                    </a:solidFill>
                    <a:latin typeface="+mn-lt"/>
                  </a:rPr>
                  <a:t>gap</a:t>
                </a:r>
                <a:endParaRPr lang="fr-FR" altLang="fr-FR" sz="10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3" name="AutoShape 10"/>
              <p:cNvSpPr>
                <a:spLocks/>
              </p:cNvSpPr>
              <p:nvPr/>
            </p:nvSpPr>
            <p:spPr bwMode="auto">
              <a:xfrm rot="5400000">
                <a:off x="1506" y="3192"/>
                <a:ext cx="48" cy="288"/>
              </a:xfrm>
              <a:prstGeom prst="rightBracket">
                <a:avLst>
                  <a:gd name="adj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+mn-lt"/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6480255" y="5752834"/>
            <a:ext cx="53957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i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20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20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= 2 variétés morphogénétiques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811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/>
        </p:nvGrpSpPr>
        <p:grpSpPr>
          <a:xfrm>
            <a:off x="2668745" y="3384550"/>
            <a:ext cx="9289893" cy="3371851"/>
            <a:chOff x="2247649" y="3384550"/>
            <a:chExt cx="9710989" cy="3371851"/>
          </a:xfrm>
        </p:grpSpPr>
        <p:pic>
          <p:nvPicPr>
            <p:cNvPr id="1026" name="Picture 2" descr="Afficher l'image d'orig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138" y="3384550"/>
              <a:ext cx="2857500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2247649" y="4340700"/>
              <a:ext cx="466219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Darwin</a:t>
              </a:r>
              <a:r>
                <a:rPr lang="fr-FR" altLang="fr-FR" sz="200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, 1859,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les espèces dérivent les unes des autres et </a:t>
              </a:r>
              <a:r>
                <a:rPr lang="fr-FR" altLang="fr-FR" sz="20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partagent donc des ancêtres communs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(« généalogie des espèces »)</a:t>
              </a:r>
              <a:endParaRPr lang="fr-FR" altLang="fr-F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20576" y="4665046"/>
              <a:ext cx="1975944" cy="878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altLang="fr-FR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classification</a:t>
              </a:r>
              <a:r>
                <a:rPr lang="fr-FR" altLang="fr-FR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 </a:t>
              </a:r>
              <a:endParaRPr lang="fr-FR" altLang="fr-FR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endParaRPr>
            </a:p>
            <a:p>
              <a:pPr algn="ctr">
                <a:lnSpc>
                  <a:spcPct val="150000"/>
                </a:lnSpc>
              </a:pPr>
              <a:r>
                <a:rPr lang="fr-FR" altLang="fr-FR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phylogénétique</a:t>
              </a:r>
              <a:endParaRPr lang="fr-FR" dirty="0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7024227" y="5156585"/>
              <a:ext cx="189026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3651357" y="140187"/>
            <a:ext cx="4889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Aux origines du problème…</a:t>
            </a:r>
            <a:endParaRPr lang="fr-FR" sz="3200" dirty="0">
              <a:solidFill>
                <a:srgbClr val="FFFF00"/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247649" y="2070493"/>
            <a:ext cx="9710989" cy="1015663"/>
            <a:chOff x="2961556" y="2070493"/>
            <a:chExt cx="8997082" cy="1015663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2961556" y="2070493"/>
              <a:ext cx="275701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Linné</a:t>
              </a:r>
              <a:r>
                <a:rPr lang="fr-FR" altLang="fr-FR" sz="200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, 1753,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l</a:t>
              </a:r>
              <a:r>
                <a:rPr lang="fr-FR" altLang="fr-FR" sz="200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es espèces sont </a:t>
              </a:r>
              <a:r>
                <a:rPr lang="fr-FR" altLang="fr-FR" sz="20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fixes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fr-FR" altLang="fr-FR" sz="20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(Fixisme)</a:t>
              </a:r>
              <a:endParaRPr lang="fr-FR" altLang="fr-F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94361" y="2109075"/>
              <a:ext cx="2787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classification</a:t>
              </a:r>
              <a:r>
                <a:rPr lang="fr-FR" altLang="fr-FR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altLang="fr-FR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linnéenne</a:t>
              </a:r>
              <a:endParaRPr lang="fr-FR" dirty="0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5760720" y="2478407"/>
              <a:ext cx="3071359" cy="261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6690" y="2235788"/>
              <a:ext cx="2901948" cy="542591"/>
            </a:xfrm>
            <a:prstGeom prst="rect">
              <a:avLst/>
            </a:prstGeom>
          </p:spPr>
        </p:pic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32" y="1246559"/>
            <a:ext cx="2038217" cy="246369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32" y="3926928"/>
            <a:ext cx="2459313" cy="24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6200952" y="2257793"/>
            <a:ext cx="5745384" cy="12394707"/>
            <a:chOff x="6200952" y="2257793"/>
            <a:chExt cx="5745384" cy="12394707"/>
          </a:xfrm>
        </p:grpSpPr>
        <p:grpSp>
          <p:nvGrpSpPr>
            <p:cNvPr id="14" name="Groupe 13"/>
            <p:cNvGrpSpPr/>
            <p:nvPr/>
          </p:nvGrpSpPr>
          <p:grpSpPr>
            <a:xfrm>
              <a:off x="6200952" y="2257793"/>
              <a:ext cx="5633589" cy="12394707"/>
              <a:chOff x="6200952" y="2257793"/>
              <a:chExt cx="5633589" cy="12394707"/>
            </a:xfrm>
          </p:grpSpPr>
          <p:pic>
            <p:nvPicPr>
              <p:cNvPr id="19" name="Imag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0952" y="2257793"/>
                <a:ext cx="5633589" cy="123947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200952" y="4550028"/>
                <a:ext cx="5633589" cy="2871705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676008" y="4379874"/>
                <a:ext cx="284085" cy="165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9606721" y="4552989"/>
              <a:ext cx="23396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1600" b="1" dirty="0" smtClean="0">
                  <a:solidFill>
                    <a:schemeClr val="bg1">
                      <a:lumMod val="95000"/>
                    </a:schemeClr>
                  </a:solidFill>
                </a:rPr>
                <a:t>Bellanger </a:t>
              </a:r>
              <a:r>
                <a:rPr lang="fr-FR" altLang="fr-FR" sz="1600" b="1" dirty="0">
                  <a:solidFill>
                    <a:schemeClr val="bg1">
                      <a:lumMod val="95000"/>
                    </a:schemeClr>
                  </a:solidFill>
                </a:rPr>
                <a:t>et al. </a:t>
              </a:r>
              <a:r>
                <a:rPr lang="fr-FR" altLang="fr-FR" sz="1600" b="1" dirty="0" smtClean="0">
                  <a:solidFill>
                    <a:schemeClr val="bg1">
                      <a:lumMod val="95000"/>
                    </a:schemeClr>
                  </a:solidFill>
                </a:rPr>
                <a:t>(en </a:t>
              </a:r>
              <a:r>
                <a:rPr lang="fr-FR" altLang="fr-FR" sz="1600" b="1" dirty="0" err="1" smtClean="0">
                  <a:solidFill>
                    <a:schemeClr val="bg1">
                      <a:lumMod val="95000"/>
                    </a:schemeClr>
                  </a:solidFill>
                </a:rPr>
                <a:t>prép</a:t>
              </a:r>
              <a:r>
                <a:rPr lang="fr-FR" altLang="fr-FR" sz="1600" b="1" dirty="0" smtClean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  <a:endParaRPr lang="fr-FR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02620" y="3012303"/>
              <a:ext cx="2994050" cy="122445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643875" y="2257793"/>
              <a:ext cx="2852795" cy="75451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" y="65988"/>
            <a:ext cx="6014861" cy="6699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0239" y="3799002"/>
            <a:ext cx="2284115" cy="697584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20239" y="3101418"/>
            <a:ext cx="2284115" cy="6975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65" y="3881192"/>
            <a:ext cx="554158" cy="6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410" y="3143823"/>
            <a:ext cx="654696" cy="5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78730" y="13501"/>
            <a:ext cx="6000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Cortinarius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haasii</a:t>
            </a:r>
            <a:r>
              <a:rPr lang="fr-FR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plasticité, limites d’espèce et contingences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30" y="67993"/>
            <a:ext cx="50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000" b="1" dirty="0" smtClean="0"/>
              <a:t>ITS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4955263" y="3197613"/>
            <a:ext cx="1043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/>
              <a:t>v</a:t>
            </a:r>
            <a:r>
              <a:rPr lang="fr-FR" altLang="fr-FR" sz="1600" b="1" dirty="0" smtClean="0"/>
              <a:t>ar. </a:t>
            </a:r>
            <a:r>
              <a:rPr lang="fr-FR" altLang="fr-FR" sz="1600" b="1" i="1" dirty="0" err="1" smtClean="0"/>
              <a:t>haasii</a:t>
            </a:r>
            <a:endParaRPr lang="fr-FR" sz="1600" b="1" i="1" dirty="0"/>
          </a:p>
        </p:txBody>
      </p:sp>
      <p:sp>
        <p:nvSpPr>
          <p:cNvPr id="27" name="Rectangle 26"/>
          <p:cNvSpPr/>
          <p:nvPr/>
        </p:nvSpPr>
        <p:spPr>
          <a:xfrm>
            <a:off x="4849907" y="3875001"/>
            <a:ext cx="1284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dirty="0"/>
              <a:t>v</a:t>
            </a:r>
            <a:r>
              <a:rPr lang="fr-FR" altLang="fr-FR" sz="1600" b="1" dirty="0" smtClean="0"/>
              <a:t>ar. </a:t>
            </a:r>
            <a:r>
              <a:rPr lang="fr-FR" altLang="fr-FR" sz="1600" b="1" i="1" dirty="0" smtClean="0"/>
              <a:t>quercus-</a:t>
            </a:r>
            <a:r>
              <a:rPr lang="fr-FR" altLang="fr-FR" sz="1600" b="1" i="1" dirty="0" err="1" smtClean="0"/>
              <a:t>ilicicola</a:t>
            </a:r>
            <a:endParaRPr lang="fr-FR" sz="1600" b="1" i="1" dirty="0"/>
          </a:p>
        </p:txBody>
      </p:sp>
      <p:pic>
        <p:nvPicPr>
          <p:cNvPr id="47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24" y="2302782"/>
            <a:ext cx="301928" cy="3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89291" y="6514794"/>
            <a:ext cx="2381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 smtClean="0">
                <a:solidFill>
                  <a:schemeClr val="bg1">
                    <a:lumMod val="95000"/>
                  </a:schemeClr>
                </a:solidFill>
              </a:rPr>
              <a:t>D’après Ortega </a:t>
            </a:r>
            <a:r>
              <a:rPr lang="fr-FR" altLang="fr-FR" sz="1600" b="1" dirty="0">
                <a:solidFill>
                  <a:schemeClr val="bg1">
                    <a:lumMod val="95000"/>
                  </a:schemeClr>
                </a:solidFill>
              </a:rPr>
              <a:t>et al. 2008</a:t>
            </a:r>
            <a:endParaRPr lang="fr-FR" sz="1600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480255" y="5365700"/>
            <a:ext cx="5395708" cy="1174377"/>
            <a:chOff x="6480255" y="5365700"/>
            <a:chExt cx="5395708" cy="1174377"/>
          </a:xfrm>
        </p:grpSpPr>
        <p:sp>
          <p:nvSpPr>
            <p:cNvPr id="44" name="Rectangle 43"/>
            <p:cNvSpPr/>
            <p:nvPr/>
          </p:nvSpPr>
          <p:spPr>
            <a:xfrm>
              <a:off x="6480255" y="5752834"/>
              <a:ext cx="5395708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fr-FR" sz="2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Cortinarius</a:t>
              </a:r>
              <a:r>
                <a:rPr lang="fr-FR" sz="2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haasii</a:t>
              </a:r>
              <a:r>
                <a:rPr lang="fr-FR" sz="2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= 2 variétés morphogénétiques</a:t>
              </a:r>
              <a:endParaRPr lang="fr-FR" sz="2000" dirty="0"/>
            </a:p>
          </p:txBody>
        </p:sp>
        <p:sp>
          <p:nvSpPr>
            <p:cNvPr id="3" name="Multiplier 2"/>
            <p:cNvSpPr/>
            <p:nvPr/>
          </p:nvSpPr>
          <p:spPr>
            <a:xfrm>
              <a:off x="10157012" y="5365700"/>
              <a:ext cx="878542" cy="1174377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074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7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44657" y="5558"/>
            <a:ext cx="7702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Perspectives: vers une mycologie intégrative</a:t>
            </a:r>
            <a:endParaRPr lang="fr-FR" sz="3200" dirty="0">
              <a:solidFill>
                <a:srgbClr val="FFFF00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216152" y="813816"/>
            <a:ext cx="9691986" cy="5815584"/>
            <a:chOff x="0" y="813816"/>
            <a:chExt cx="9691986" cy="5815584"/>
          </a:xfrm>
        </p:grpSpPr>
        <p:sp>
          <p:nvSpPr>
            <p:cNvPr id="6" name="Ellipse 5"/>
            <p:cNvSpPr/>
            <p:nvPr/>
          </p:nvSpPr>
          <p:spPr>
            <a:xfrm>
              <a:off x="3094440" y="5217664"/>
              <a:ext cx="4268631" cy="1145564"/>
            </a:xfrm>
            <a:prstGeom prst="ellipse">
              <a:avLst/>
            </a:prstGeom>
            <a:gradFill flip="none" rotWithShape="1">
              <a:gsLst>
                <a:gs pos="0">
                  <a:srgbClr val="9F8432"/>
                </a:gs>
                <a:gs pos="25000">
                  <a:srgbClr val="FBDA5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Espèce morphogénétique : 1 binôme + 1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diagnosis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+ 1 signature phylogénétique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2921945"/>
              <a:ext cx="33794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75000"/>
                    </a:schemeClr>
                  </a:solidFill>
                </a:rPr>
                <a:t>Mycologues naturalistes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99722" y="2921945"/>
              <a:ext cx="1982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err="1" smtClean="0">
                  <a:solidFill>
                    <a:schemeClr val="bg1">
                      <a:lumMod val="75000"/>
                    </a:schemeClr>
                  </a:solidFill>
                </a:rPr>
                <a:t>Phylogénéticiens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" name="Flèche droite 8"/>
            <p:cNvSpPr/>
            <p:nvPr/>
          </p:nvSpPr>
          <p:spPr>
            <a:xfrm rot="2392584">
              <a:off x="2804860" y="4680643"/>
              <a:ext cx="1136129" cy="45435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droite 9"/>
            <p:cNvSpPr/>
            <p:nvPr/>
          </p:nvSpPr>
          <p:spPr>
            <a:xfrm rot="18928191" flipH="1">
              <a:off x="6607561" y="4717832"/>
              <a:ext cx="1089259" cy="44659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35" y="1057655"/>
              <a:ext cx="2525519" cy="2773119"/>
            </a:xfrm>
            <a:prstGeom prst="rect">
              <a:avLst/>
            </a:prstGeom>
          </p:spPr>
        </p:pic>
        <p:sp>
          <p:nvSpPr>
            <p:cNvPr id="13" name="Flèche droite 12"/>
            <p:cNvSpPr/>
            <p:nvPr/>
          </p:nvSpPr>
          <p:spPr>
            <a:xfrm rot="19374574" flipH="1">
              <a:off x="2758125" y="3110823"/>
              <a:ext cx="1275837" cy="4368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lèche droite 13"/>
            <p:cNvSpPr/>
            <p:nvPr/>
          </p:nvSpPr>
          <p:spPr>
            <a:xfrm rot="1986173">
              <a:off x="6531138" y="3100863"/>
              <a:ext cx="1296467" cy="42155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1025052" y="3676540"/>
              <a:ext cx="2154691" cy="82771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34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1 binôme + 1 diagnose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7295422" y="3676540"/>
              <a:ext cx="2132041" cy="82771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34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1 </a:t>
              </a:r>
              <a:r>
                <a:rPr lang="fr-FR" sz="2000" b="1" dirty="0">
                  <a:solidFill>
                    <a:schemeClr val="tx1"/>
                  </a:solidFill>
                </a:rPr>
                <a:t>signature</a:t>
              </a:r>
            </a:p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moléculaire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89125" y="4565195"/>
              <a:ext cx="1982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err="1" smtClean="0">
                  <a:solidFill>
                    <a:schemeClr val="bg1">
                      <a:lumMod val="75000"/>
                    </a:schemeClr>
                  </a:solidFill>
                </a:rPr>
                <a:t>Phylogénéticiens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3291839" y="3111124"/>
              <a:ext cx="342168" cy="365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1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953255" y="3094778"/>
              <a:ext cx="342168" cy="365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3144462" y="4670955"/>
              <a:ext cx="342168" cy="365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Ellipse 21"/>
            <p:cNvSpPr/>
            <p:nvPr/>
          </p:nvSpPr>
          <p:spPr>
            <a:xfrm>
              <a:off x="7064190" y="4686195"/>
              <a:ext cx="342168" cy="365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98805" y="3429000"/>
              <a:ext cx="2561861" cy="2404872"/>
            </a:xfrm>
            <a:custGeom>
              <a:avLst/>
              <a:gdLst>
                <a:gd name="connsiteX0" fmla="*/ 2930194 w 2930194"/>
                <a:gd name="connsiteY0" fmla="*/ 2185416 h 2209681"/>
                <a:gd name="connsiteX1" fmla="*/ 1714042 w 2930194"/>
                <a:gd name="connsiteY1" fmla="*/ 2203704 h 2209681"/>
                <a:gd name="connsiteX2" fmla="*/ 845362 w 2930194"/>
                <a:gd name="connsiteY2" fmla="*/ 2093976 h 2209681"/>
                <a:gd name="connsiteX3" fmla="*/ 379018 w 2930194"/>
                <a:gd name="connsiteY3" fmla="*/ 1856232 h 2209681"/>
                <a:gd name="connsiteX4" fmla="*/ 132130 w 2930194"/>
                <a:gd name="connsiteY4" fmla="*/ 1527048 h 2209681"/>
                <a:gd name="connsiteX5" fmla="*/ 22402 w 2930194"/>
                <a:gd name="connsiteY5" fmla="*/ 1152144 h 2209681"/>
                <a:gd name="connsiteX6" fmla="*/ 4114 w 2930194"/>
                <a:gd name="connsiteY6" fmla="*/ 722376 h 2209681"/>
                <a:gd name="connsiteX7" fmla="*/ 77266 w 2930194"/>
                <a:gd name="connsiteY7" fmla="*/ 310896 h 2209681"/>
                <a:gd name="connsiteX8" fmla="*/ 241858 w 2930194"/>
                <a:gd name="connsiteY8" fmla="*/ 0 h 220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0194" h="2209681">
                  <a:moveTo>
                    <a:pt x="2930194" y="2185416"/>
                  </a:moveTo>
                  <a:cubicBezTo>
                    <a:pt x="2495854" y="2202180"/>
                    <a:pt x="2061514" y="2218944"/>
                    <a:pt x="1714042" y="2203704"/>
                  </a:cubicBezTo>
                  <a:cubicBezTo>
                    <a:pt x="1366570" y="2188464"/>
                    <a:pt x="1067866" y="2151888"/>
                    <a:pt x="845362" y="2093976"/>
                  </a:cubicBezTo>
                  <a:cubicBezTo>
                    <a:pt x="622858" y="2036064"/>
                    <a:pt x="497890" y="1950720"/>
                    <a:pt x="379018" y="1856232"/>
                  </a:cubicBezTo>
                  <a:cubicBezTo>
                    <a:pt x="260146" y="1761744"/>
                    <a:pt x="191566" y="1644396"/>
                    <a:pt x="132130" y="1527048"/>
                  </a:cubicBezTo>
                  <a:cubicBezTo>
                    <a:pt x="72694" y="1409700"/>
                    <a:pt x="43738" y="1286256"/>
                    <a:pt x="22402" y="1152144"/>
                  </a:cubicBezTo>
                  <a:cubicBezTo>
                    <a:pt x="1066" y="1018032"/>
                    <a:pt x="-5030" y="862584"/>
                    <a:pt x="4114" y="722376"/>
                  </a:cubicBezTo>
                  <a:cubicBezTo>
                    <a:pt x="13258" y="582168"/>
                    <a:pt x="37642" y="431292"/>
                    <a:pt x="77266" y="310896"/>
                  </a:cubicBezTo>
                  <a:cubicBezTo>
                    <a:pt x="116890" y="190500"/>
                    <a:pt x="179374" y="95250"/>
                    <a:pt x="241858" y="0"/>
                  </a:cubicBezTo>
                </a:path>
              </a:pathLst>
            </a:custGeom>
            <a:noFill/>
            <a:ln w="219075">
              <a:solidFill>
                <a:schemeClr val="bg1"/>
              </a:solidFill>
              <a:prstDash val="sysDot"/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175454" y="5582307"/>
              <a:ext cx="342168" cy="365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4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à coins arrondis 27"/>
            <p:cNvSpPr/>
            <p:nvPr/>
          </p:nvSpPr>
          <p:spPr>
            <a:xfrm>
              <a:off x="0" y="813816"/>
              <a:ext cx="9691986" cy="5815584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771743" y="4105167"/>
            <a:ext cx="8706176" cy="2345577"/>
            <a:chOff x="1771743" y="4105167"/>
            <a:chExt cx="8706176" cy="2345577"/>
          </a:xfrm>
        </p:grpSpPr>
        <p:sp>
          <p:nvSpPr>
            <p:cNvPr id="31" name="Rectangle 30"/>
            <p:cNvSpPr/>
            <p:nvPr/>
          </p:nvSpPr>
          <p:spPr>
            <a:xfrm>
              <a:off x="1771743" y="6081412"/>
              <a:ext cx="2270814" cy="369332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Systématiser l’étape 4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979505" y="4783853"/>
              <a:ext cx="1498414" cy="923330"/>
            </a:xfrm>
            <a:prstGeom prst="rect">
              <a:avLst/>
            </a:prstGeom>
            <a:solidFill>
              <a:srgbClr val="FF5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/>
                <a:t>Impliquer des mycologues à l’étape 3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73952" y="4105167"/>
              <a:ext cx="2441181" cy="369332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synchroniser étapes 1-3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1831847" y="1078992"/>
            <a:ext cx="5375777" cy="57058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91" y="3427085"/>
            <a:ext cx="1380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>
                    <a:lumMod val="95000"/>
                  </a:schemeClr>
                </a:solidFill>
              </a:rPr>
              <a:t>Mycoseq</a:t>
            </a:r>
            <a:r>
              <a:rPr lang="fr-FR" sz="2400" b="1" dirty="0" smtClean="0">
                <a:solidFill>
                  <a:schemeClr val="bg1">
                    <a:lumMod val="95000"/>
                  </a:schemeClr>
                </a:solidFill>
              </a:rPr>
              <a:t> (2016- )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563905" y="1222629"/>
            <a:ext cx="4454913" cy="5294071"/>
            <a:chOff x="7763794" y="1222629"/>
            <a:chExt cx="4454913" cy="5294071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7895844" y="3438146"/>
              <a:ext cx="1728216" cy="78638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Société Mycologique de France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7763794" y="5730316"/>
              <a:ext cx="1981399" cy="78638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Mycologues SMF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7895844" y="1222629"/>
              <a:ext cx="1728216" cy="78638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CEFE-CNRS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Double flèche horizontale 7"/>
            <p:cNvSpPr/>
            <p:nvPr/>
          </p:nvSpPr>
          <p:spPr>
            <a:xfrm rot="4115507">
              <a:off x="8433847" y="4864718"/>
              <a:ext cx="1537014" cy="217660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Double flèche horizontale 11"/>
            <p:cNvSpPr/>
            <p:nvPr/>
          </p:nvSpPr>
          <p:spPr>
            <a:xfrm rot="16200000">
              <a:off x="8053636" y="4863031"/>
              <a:ext cx="1408176" cy="237744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Double flèche horizontale 12"/>
            <p:cNvSpPr/>
            <p:nvPr/>
          </p:nvSpPr>
          <p:spPr>
            <a:xfrm rot="17484493" flipH="1">
              <a:off x="7543831" y="4870814"/>
              <a:ext cx="1537014" cy="217660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Double flèche horizontale 13"/>
            <p:cNvSpPr/>
            <p:nvPr/>
          </p:nvSpPr>
          <p:spPr>
            <a:xfrm rot="16200000">
              <a:off x="8059732" y="2610559"/>
              <a:ext cx="1408176" cy="237744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44247" y="1431155"/>
              <a:ext cx="2314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smtClean="0"/>
                <a:t>Séquençage &amp; analyse</a:t>
              </a:r>
              <a:endParaRPr lang="fr-FR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44247" y="3380919"/>
              <a:ext cx="222399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/>
                <a:t>Interface d’échange de matériel, d’argent et de connaissances</a:t>
              </a:r>
              <a:endParaRPr lang="fr-FR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44247" y="5938842"/>
              <a:ext cx="24744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smtClean="0"/>
                <a:t>Collection </a:t>
              </a:r>
              <a:r>
                <a:rPr lang="fr-FR" b="1" dirty="0"/>
                <a:t>&amp;</a:t>
              </a:r>
              <a:r>
                <a:rPr lang="fr-FR" b="1" dirty="0" smtClean="0"/>
                <a:t> description</a:t>
              </a:r>
              <a:endParaRPr lang="fr-FR" b="1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7764998" y="2139720"/>
            <a:ext cx="4262588" cy="3351722"/>
            <a:chOff x="7764998" y="2139720"/>
            <a:chExt cx="4262588" cy="3351722"/>
          </a:xfrm>
        </p:grpSpPr>
        <p:sp>
          <p:nvSpPr>
            <p:cNvPr id="20" name="Rectangle 19"/>
            <p:cNvSpPr/>
            <p:nvPr/>
          </p:nvSpPr>
          <p:spPr>
            <a:xfrm>
              <a:off x="7764998" y="2846084"/>
              <a:ext cx="42625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Production et publication de savoir mycologique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phylogénétiquement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soutenu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64998" y="4291113"/>
              <a:ext cx="40235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Accompagnement des mycologues naturalistes dans l’ère morphogénétique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64998" y="2139720"/>
              <a:ext cx="15458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u="sng" dirty="0" smtClean="0">
                  <a:solidFill>
                    <a:schemeClr val="bg1"/>
                  </a:solidFill>
                </a:rPr>
                <a:t>Objectifs :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44657" y="5558"/>
            <a:ext cx="7702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Perspectives: vers une mycologie intégrative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9217" y="131068"/>
            <a:ext cx="6233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AFTOL: the </a:t>
            </a:r>
            <a:r>
              <a:rPr lang="fr-FR" sz="32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phylogenetic</a:t>
            </a:r>
            <a:r>
              <a:rPr lang="fr-FR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  <a:endParaRPr lang="fr-FR" sz="3200" dirty="0">
              <a:solidFill>
                <a:srgbClr val="FFC000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356360" y="1752600"/>
            <a:ext cx="2895600" cy="5135730"/>
            <a:chOff x="432" y="912"/>
            <a:chExt cx="2436" cy="3126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37" y="3813"/>
              <a:ext cx="1104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latin typeface="+mn-lt"/>
                </a:rPr>
                <a:t>AFTOL 2007</a:t>
              </a: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12"/>
              <a:ext cx="2436" cy="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896551"/>
              </p:ext>
            </p:extLst>
          </p:nvPr>
        </p:nvGraphicFramePr>
        <p:xfrm>
          <a:off x="4779010" y="1981200"/>
          <a:ext cx="5638800" cy="4606928"/>
        </p:xfrm>
        <a:graphic>
          <a:graphicData uri="http://schemas.openxmlformats.org/drawingml/2006/table">
            <a:tbl>
              <a:tblPr/>
              <a:tblGrid>
                <a:gridCol w="787400"/>
                <a:gridCol w="719138"/>
                <a:gridCol w="1000125"/>
                <a:gridCol w="727075"/>
                <a:gridCol w="855662"/>
                <a:gridCol w="762000"/>
                <a:gridCol w="787400"/>
              </a:tblGrid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1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3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260481"/>
              </p:ext>
            </p:extLst>
          </p:nvPr>
        </p:nvGraphicFramePr>
        <p:xfrm>
          <a:off x="3955098" y="1981200"/>
          <a:ext cx="838200" cy="4606919"/>
        </p:xfrm>
        <a:graphic>
          <a:graphicData uri="http://schemas.openxmlformats.org/drawingml/2006/table">
            <a:tbl>
              <a:tblPr/>
              <a:tblGrid>
                <a:gridCol w="838200"/>
              </a:tblGrid>
              <a:tr h="28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Monotype Sorts" pitchFamily="98" charset="2"/>
                        </a:rPr>
                        <a:t>√</a:t>
                      </a:r>
                      <a:endParaRPr kumimoji="0" lang="fr-FR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8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e 208"/>
          <p:cNvGrpSpPr>
            <a:grpSpLocks/>
          </p:cNvGrpSpPr>
          <p:nvPr/>
        </p:nvGrpSpPr>
        <p:grpSpPr bwMode="auto">
          <a:xfrm>
            <a:off x="3955098" y="1119188"/>
            <a:ext cx="6470650" cy="877887"/>
            <a:chOff x="2674938" y="1119096"/>
            <a:chExt cx="6470650" cy="877979"/>
          </a:xfrm>
        </p:grpSpPr>
        <p:pic>
          <p:nvPicPr>
            <p:cNvPr id="11" name="Picture 11" descr="pulcherricium_caeruleum_(yd)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141" y="1129700"/>
              <a:ext cx="813600" cy="6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57"/>
            <p:cNvGrpSpPr>
              <a:grpSpLocks/>
            </p:cNvGrpSpPr>
            <p:nvPr/>
          </p:nvGrpSpPr>
          <p:grpSpPr bwMode="auto">
            <a:xfrm>
              <a:off x="2674938" y="1122363"/>
              <a:ext cx="6470650" cy="874712"/>
              <a:chOff x="1685" y="707"/>
              <a:chExt cx="4076" cy="551"/>
            </a:xfrm>
          </p:grpSpPr>
          <p:pic>
            <p:nvPicPr>
              <p:cNvPr id="14" name="Picture 358" descr="boletus_edulis_(yd)_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3" y="713"/>
                <a:ext cx="460" cy="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59" descr="cantharellus_cibarius_(yd)_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" y="708"/>
                <a:ext cx="62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60" descr="clavulina_cristata_(yd)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1" y="708"/>
                <a:ext cx="59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361" descr="hydnum_repandum_(yd)_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" y="708"/>
                <a:ext cx="45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62" descr="laetiporus_sulphureus_(yd)_678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1" y="708"/>
                <a:ext cx="56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63" descr="stropharia_aeruginosa_(yd)_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" y="707"/>
                <a:ext cx="513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365"/>
              <p:cNvSpPr txBox="1">
                <a:spLocks noChangeArrowheads="1"/>
              </p:cNvSpPr>
              <p:nvPr/>
            </p:nvSpPr>
            <p:spPr bwMode="auto">
              <a:xfrm>
                <a:off x="2195" y="1098"/>
                <a:ext cx="507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Agarico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1" name="Text Box 366"/>
              <p:cNvSpPr txBox="1">
                <a:spLocks noChangeArrowheads="1"/>
              </p:cNvSpPr>
              <p:nvPr/>
            </p:nvSpPr>
            <p:spPr bwMode="auto">
              <a:xfrm>
                <a:off x="2700" y="1098"/>
                <a:ext cx="455" cy="155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 dirty="0" err="1" smtClean="0"/>
                  <a:t>Boleto</a:t>
                </a:r>
                <a:r>
                  <a:rPr lang="fr-FR" altLang="ja-JP" sz="1000" dirty="0" err="1" smtClean="0"/>
                  <a:t>ïde</a:t>
                </a:r>
                <a:endParaRPr lang="fr-FR" altLang="fr-FR" sz="1000" dirty="0"/>
              </a:p>
            </p:txBody>
          </p:sp>
          <p:sp>
            <p:nvSpPr>
              <p:cNvPr id="22" name="Text Box 367"/>
              <p:cNvSpPr txBox="1">
                <a:spLocks noChangeArrowheads="1"/>
              </p:cNvSpPr>
              <p:nvPr/>
            </p:nvSpPr>
            <p:spPr bwMode="auto">
              <a:xfrm>
                <a:off x="3151" y="1098"/>
                <a:ext cx="642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Cantharello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3" name="Text Box 368"/>
              <p:cNvSpPr txBox="1">
                <a:spLocks noChangeArrowheads="1"/>
              </p:cNvSpPr>
              <p:nvPr/>
            </p:nvSpPr>
            <p:spPr bwMode="auto">
              <a:xfrm>
                <a:off x="3784" y="1098"/>
                <a:ext cx="464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Hydno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4" name="Text Box 369"/>
              <p:cNvSpPr txBox="1">
                <a:spLocks noChangeArrowheads="1"/>
              </p:cNvSpPr>
              <p:nvPr/>
            </p:nvSpPr>
            <p:spPr bwMode="auto">
              <a:xfrm>
                <a:off x="4239" y="1098"/>
                <a:ext cx="549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Polyporo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5" name="Text Box 370"/>
              <p:cNvSpPr txBox="1">
                <a:spLocks noChangeArrowheads="1"/>
              </p:cNvSpPr>
              <p:nvPr/>
            </p:nvSpPr>
            <p:spPr bwMode="auto">
              <a:xfrm>
                <a:off x="4779" y="1098"/>
                <a:ext cx="487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Corallo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6" name="Text Box 371"/>
              <p:cNvSpPr txBox="1">
                <a:spLocks noChangeArrowheads="1"/>
              </p:cNvSpPr>
              <p:nvPr/>
            </p:nvSpPr>
            <p:spPr bwMode="auto">
              <a:xfrm>
                <a:off x="5257" y="1098"/>
                <a:ext cx="504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/>
                  <a:t>Corticio</a:t>
                </a:r>
                <a:r>
                  <a:rPr lang="fr-FR" altLang="ja-JP" sz="1000"/>
                  <a:t>ïde</a:t>
                </a:r>
                <a:endParaRPr lang="fr-FR" altLang="fr-FR" sz="1000"/>
              </a:p>
            </p:txBody>
          </p:sp>
          <p:sp>
            <p:nvSpPr>
              <p:cNvPr id="27" name="Text Box 373"/>
              <p:cNvSpPr txBox="1">
                <a:spLocks noChangeArrowheads="1"/>
              </p:cNvSpPr>
              <p:nvPr/>
            </p:nvSpPr>
            <p:spPr bwMode="auto">
              <a:xfrm>
                <a:off x="1685" y="1096"/>
                <a:ext cx="529" cy="160"/>
              </a:xfrm>
              <a:prstGeom prst="rect">
                <a:avLst/>
              </a:prstGeom>
              <a:solidFill>
                <a:srgbClr val="FFE80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 dirty="0" err="1" smtClean="0"/>
                  <a:t>Gastero</a:t>
                </a:r>
                <a:r>
                  <a:rPr lang="fr-FR" altLang="ja-JP" sz="1000" dirty="0" err="1" smtClean="0"/>
                  <a:t>ïde</a:t>
                </a:r>
                <a:endParaRPr lang="fr-FR" altLang="fr-FR" sz="1000" dirty="0"/>
              </a:p>
            </p:txBody>
          </p:sp>
        </p:grpSp>
        <p:pic>
          <p:nvPicPr>
            <p:cNvPr id="13" name="Image 2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610" y="1119096"/>
              <a:ext cx="813600" cy="61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8061389" y="6545881"/>
            <a:ext cx="24084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 dirty="0" err="1" smtClean="0">
                <a:latin typeface="+mn-lt"/>
              </a:rPr>
              <a:t>Hibbett</a:t>
            </a:r>
            <a:r>
              <a:rPr lang="fr-FR" altLang="fr-FR" sz="1400" b="1" dirty="0">
                <a:latin typeface="+mn-lt"/>
              </a:rPr>
              <a:t> </a:t>
            </a:r>
            <a:r>
              <a:rPr lang="fr-FR" altLang="fr-FR" sz="1400" b="1" dirty="0" smtClean="0">
                <a:latin typeface="+mn-lt"/>
              </a:rPr>
              <a:t>2007. </a:t>
            </a:r>
            <a:r>
              <a:rPr lang="fr-FR" altLang="fr-FR" sz="1400" i="1" dirty="0" err="1" smtClean="0">
                <a:latin typeface="+mn-lt"/>
              </a:rPr>
              <a:t>Mycol</a:t>
            </a:r>
            <a:r>
              <a:rPr lang="fr-FR" altLang="fr-FR" sz="1400" i="1" dirty="0" smtClean="0">
                <a:latin typeface="+mn-lt"/>
              </a:rPr>
              <a:t>. </a:t>
            </a:r>
            <a:r>
              <a:rPr lang="fr-FR" altLang="fr-FR" sz="1400" i="1" dirty="0" err="1" smtClean="0">
                <a:latin typeface="+mn-lt"/>
              </a:rPr>
              <a:t>Research</a:t>
            </a:r>
            <a:endParaRPr lang="fr-FR" altLang="fr-FR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1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763709" y="762000"/>
            <a:ext cx="4548187" cy="6084888"/>
            <a:chOff x="2880" y="480"/>
            <a:chExt cx="2865" cy="3833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2880" y="480"/>
              <a:ext cx="2865" cy="3552"/>
              <a:chOff x="2889" y="432"/>
              <a:chExt cx="2842" cy="3504"/>
            </a:xfrm>
          </p:grpSpPr>
          <p:pic>
            <p:nvPicPr>
              <p:cNvPr id="8" name="Picture 9" descr="Basidiomycot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9" y="432"/>
                <a:ext cx="2842" cy="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492" y="111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 rot="88244">
                <a:off x="4857" y="1145"/>
                <a:ext cx="68" cy="633"/>
              </a:xfrm>
              <a:prstGeom prst="line">
                <a:avLst/>
              </a:prstGeom>
              <a:noFill/>
              <a:ln w="12700">
                <a:solidFill>
                  <a:srgbClr val="F7F7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024" y="4080"/>
              <a:ext cx="26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800" b="1" dirty="0" err="1">
                  <a:latin typeface="+mn-lt"/>
                </a:rPr>
                <a:t>Courtecuisse</a:t>
              </a:r>
              <a:r>
                <a:rPr lang="fr-FR" altLang="fr-FR" sz="1800" b="1" dirty="0">
                  <a:latin typeface="+mn-lt"/>
                </a:rPr>
                <a:t> et Duhem, édition 1994</a:t>
              </a:r>
            </a:p>
          </p:txBody>
        </p:sp>
      </p:grpSp>
      <p:grpSp>
        <p:nvGrpSpPr>
          <p:cNvPr id="21" name="Groupe 20"/>
          <p:cNvGrpSpPr>
            <a:grpSpLocks/>
          </p:cNvGrpSpPr>
          <p:nvPr/>
        </p:nvGrpSpPr>
        <p:grpSpPr bwMode="auto">
          <a:xfrm>
            <a:off x="4027234" y="879475"/>
            <a:ext cx="3465512" cy="3270250"/>
            <a:chOff x="4860032" y="880052"/>
            <a:chExt cx="3464133" cy="3269028"/>
          </a:xfrm>
        </p:grpSpPr>
        <p:sp>
          <p:nvSpPr>
            <p:cNvPr id="22" name="Ellipse 1"/>
            <p:cNvSpPr>
              <a:spLocks noChangeArrowheads="1"/>
            </p:cNvSpPr>
            <p:nvPr/>
          </p:nvSpPr>
          <p:spPr bwMode="auto">
            <a:xfrm>
              <a:off x="4860032" y="880052"/>
              <a:ext cx="3312368" cy="1224136"/>
            </a:xfrm>
            <a:prstGeom prst="ellipse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49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grpSp>
          <p:nvGrpSpPr>
            <p:cNvPr id="23" name="Groupe 2"/>
            <p:cNvGrpSpPr>
              <a:grpSpLocks/>
            </p:cNvGrpSpPr>
            <p:nvPr/>
          </p:nvGrpSpPr>
          <p:grpSpPr bwMode="auto">
            <a:xfrm>
              <a:off x="5061327" y="2811924"/>
              <a:ext cx="863327" cy="360040"/>
              <a:chOff x="4824412" y="3789040"/>
              <a:chExt cx="863327" cy="360040"/>
            </a:xfrm>
          </p:grpSpPr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flipV="1">
                <a:off x="482441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486003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4" name="Groupe 24"/>
            <p:cNvGrpSpPr>
              <a:grpSpLocks/>
            </p:cNvGrpSpPr>
            <p:nvPr/>
          </p:nvGrpSpPr>
          <p:grpSpPr bwMode="auto">
            <a:xfrm>
              <a:off x="7237065" y="3789040"/>
              <a:ext cx="863327" cy="360040"/>
              <a:chOff x="4824412" y="3789040"/>
              <a:chExt cx="863327" cy="360040"/>
            </a:xfrm>
          </p:grpSpPr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 flipV="1">
                <a:off x="482441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486003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5" name="Groupe 27"/>
            <p:cNvGrpSpPr>
              <a:grpSpLocks/>
            </p:cNvGrpSpPr>
            <p:nvPr/>
          </p:nvGrpSpPr>
          <p:grpSpPr bwMode="auto">
            <a:xfrm>
              <a:off x="7460838" y="2814191"/>
              <a:ext cx="863327" cy="360040"/>
              <a:chOff x="4824412" y="3789040"/>
              <a:chExt cx="863327" cy="360040"/>
            </a:xfrm>
          </p:grpSpPr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 flipV="1">
                <a:off x="482441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4860032" y="3789040"/>
                <a:ext cx="827707" cy="360040"/>
              </a:xfrm>
              <a:prstGeom prst="line">
                <a:avLst/>
              </a:prstGeom>
              <a:noFill/>
              <a:ln w="57150" cmpd="thickThin">
                <a:solidFill>
                  <a:srgbClr val="C30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2979217" y="131068"/>
            <a:ext cx="6233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AFTOL: the </a:t>
            </a:r>
            <a:r>
              <a:rPr lang="fr-FR" sz="32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phylogenetic</a:t>
            </a:r>
            <a:r>
              <a:rPr lang="fr-FR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</a:t>
            </a:r>
            <a:endParaRPr lang="fr-F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2" y="2383771"/>
            <a:ext cx="38100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88307" y="2014439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</a:schemeClr>
                </a:solidFill>
              </a:rPr>
              <a:t>GCPSR</a:t>
            </a: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67" y="2223247"/>
            <a:ext cx="7536340" cy="37382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23931" y="1829773"/>
            <a:ext cx="739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</a:schemeClr>
                </a:solidFill>
              </a:rPr>
              <a:t>Timing de spéciation, </a:t>
            </a:r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</a:rPr>
              <a:t>lineage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</a:rPr>
              <a:t>sorting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</a:rPr>
              <a:t>, choix des marqueurs, limites de l’outil</a:t>
            </a:r>
            <a:endParaRPr lang="fr-FR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à coins arrondis 24"/>
          <p:cNvSpPr/>
          <p:nvPr/>
        </p:nvSpPr>
        <p:spPr>
          <a:xfrm>
            <a:off x="2754570" y="1168671"/>
            <a:ext cx="9324473" cy="50674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03092" y="6269383"/>
            <a:ext cx="3027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Mayden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 1997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FR" sz="1600" b="1" dirty="0" smtClean="0">
                <a:solidFill>
                  <a:schemeClr val="bg1">
                    <a:lumMod val="75000"/>
                  </a:schemeClr>
                </a:solidFill>
              </a:rPr>
              <a:t>Wilkins 2006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56313" y="140187"/>
            <a:ext cx="5679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 de concepts d’espèce ?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8871" y="2076781"/>
            <a:ext cx="228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Isolement</a:t>
            </a:r>
            <a:r>
              <a:rPr lang="en-US" dirty="0" smtClean="0"/>
              <a:t> </a:t>
            </a:r>
            <a:r>
              <a:rPr lang="en-US" dirty="0" err="1" smtClean="0"/>
              <a:t>reproductif</a:t>
            </a:r>
            <a:endParaRPr lang="en-US" dirty="0" smtClean="0"/>
          </a:p>
        </p:txBody>
      </p:sp>
      <p:sp>
        <p:nvSpPr>
          <p:cNvPr id="20" name="Ellipse 19"/>
          <p:cNvSpPr/>
          <p:nvPr/>
        </p:nvSpPr>
        <p:spPr>
          <a:xfrm>
            <a:off x="5981038" y="130610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Concepts biologiques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057364" y="312579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Concepts morphologiques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904712" y="312579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Concepts écologiques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981038" y="5087532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Concepts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phylogénétiques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307" y="3033751"/>
            <a:ext cx="23871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Au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moins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26 </a:t>
            </a:r>
          </a:p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concepts !</a:t>
            </a:r>
            <a:endParaRPr lang="fr-F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9563" y="3909789"/>
            <a:ext cx="2732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Divergence </a:t>
            </a:r>
            <a:r>
              <a:rPr lang="en-US" dirty="0" err="1" smtClean="0"/>
              <a:t>morphologique</a:t>
            </a:r>
            <a:endParaRPr lang="en-US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9403413" y="3909789"/>
            <a:ext cx="1979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</a:t>
            </a:r>
            <a:r>
              <a:rPr lang="en-US" smtClean="0"/>
              <a:t>iches </a:t>
            </a:r>
            <a:r>
              <a:rPr lang="en-US" dirty="0" err="1" smtClean="0"/>
              <a:t>écologiques</a:t>
            </a:r>
            <a:endParaRPr lang="en-US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6614594" y="5866749"/>
            <a:ext cx="170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Divergence ADN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54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à coins arrondis 24"/>
          <p:cNvSpPr/>
          <p:nvPr/>
        </p:nvSpPr>
        <p:spPr>
          <a:xfrm>
            <a:off x="2763449" y="1168671"/>
            <a:ext cx="9324473" cy="5085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11971" y="6278261"/>
            <a:ext cx="3027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Giraud 2008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6313" y="140187"/>
            <a:ext cx="5679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 de concepts d’espèce ?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61808" y="3909789"/>
            <a:ext cx="2732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Divergence </a:t>
            </a:r>
            <a:r>
              <a:rPr lang="en-US" dirty="0" err="1" smtClean="0"/>
              <a:t>morphologique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9385658" y="3909789"/>
            <a:ext cx="1979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</a:t>
            </a:r>
            <a:r>
              <a:rPr lang="en-US" smtClean="0"/>
              <a:t>iches </a:t>
            </a:r>
            <a:r>
              <a:rPr lang="en-US" dirty="0" err="1" smtClean="0"/>
              <a:t>écologiques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307750" y="2076781"/>
            <a:ext cx="228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Isolement</a:t>
            </a:r>
            <a:r>
              <a:rPr lang="en-US" dirty="0" smtClean="0"/>
              <a:t> </a:t>
            </a:r>
            <a:r>
              <a:rPr lang="en-US" dirty="0" err="1" smtClean="0"/>
              <a:t>reproductif</a:t>
            </a:r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596839" y="5884504"/>
            <a:ext cx="170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Divergence ADN</a:t>
            </a: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5989917" y="130610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biologiques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066243" y="312579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morphologiques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913591" y="3125795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écologiques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989917" y="5096410"/>
            <a:ext cx="2923674" cy="77002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phylogénétiques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6031" y="2189841"/>
            <a:ext cx="2774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En fait, un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seul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concept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mais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beaucoup de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critères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d’identification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“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imparfaits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  <a:endParaRPr lang="fr-F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017783" y="2596405"/>
            <a:ext cx="4867941" cy="2436760"/>
            <a:chOff x="5017783" y="2596405"/>
            <a:chExt cx="4867941" cy="2436760"/>
          </a:xfrm>
        </p:grpSpPr>
        <p:sp>
          <p:nvSpPr>
            <p:cNvPr id="24" name="Ellipse 23"/>
            <p:cNvSpPr/>
            <p:nvPr/>
          </p:nvSpPr>
          <p:spPr>
            <a:xfrm>
              <a:off x="6477193" y="2596405"/>
              <a:ext cx="1949123" cy="1828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u="sng" dirty="0" smtClean="0">
                  <a:solidFill>
                    <a:schemeClr val="bg1"/>
                  </a:solidFill>
                </a:rPr>
                <a:t>Espèce évolutive</a:t>
              </a:r>
              <a:endParaRPr lang="fr-FR" sz="2400" b="1" u="sng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17783" y="4386834"/>
              <a:ext cx="48679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Segment </a:t>
              </a:r>
              <a:r>
                <a:rPr lang="en-US" b="1" dirty="0" err="1" smtClean="0"/>
                <a:t>d’une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lignée</a:t>
              </a:r>
              <a:r>
                <a:rPr lang="en-US" b="1" dirty="0" smtClean="0"/>
                <a:t> à histoire </a:t>
              </a:r>
              <a:r>
                <a:rPr lang="en-US" b="1" dirty="0" err="1" smtClean="0"/>
                <a:t>évolutive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propre</a:t>
              </a:r>
              <a:r>
                <a:rPr lang="en-US" b="1" dirty="0" smtClean="0"/>
                <a:t>, “quantum” </a:t>
              </a:r>
              <a:r>
                <a:rPr lang="en-US" b="1" dirty="0" err="1" smtClean="0"/>
                <a:t>d’évolution</a:t>
              </a:r>
              <a:endParaRPr lang="en-US" b="1" dirty="0" smtClean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8935688" y="1190497"/>
            <a:ext cx="2987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 +/- </a:t>
            </a:r>
            <a:r>
              <a:rPr lang="en-US" b="1" dirty="0" err="1" smtClean="0">
                <a:solidFill>
                  <a:srgbClr val="FF0000"/>
                </a:solidFill>
              </a:rPr>
              <a:t>rapide</a:t>
            </a:r>
            <a:r>
              <a:rPr lang="en-US" b="1" dirty="0" smtClean="0">
                <a:solidFill>
                  <a:srgbClr val="FF0000"/>
                </a:solidFill>
              </a:rPr>
              <a:t> après </a:t>
            </a:r>
            <a:r>
              <a:rPr lang="en-US" b="1" dirty="0" err="1" smtClean="0">
                <a:solidFill>
                  <a:srgbClr val="FF0000"/>
                </a:solidFill>
              </a:rPr>
              <a:t>séparation</a:t>
            </a:r>
            <a:r>
              <a:rPr lang="en-US" b="1" dirty="0" smtClean="0">
                <a:solidFill>
                  <a:srgbClr val="FF0000"/>
                </a:solidFill>
              </a:rPr>
              <a:t> des </a:t>
            </a:r>
            <a:r>
              <a:rPr lang="en-US" b="1" dirty="0" err="1" smtClean="0">
                <a:solidFill>
                  <a:srgbClr val="FF0000"/>
                </a:solidFill>
              </a:rPr>
              <a:t>lignées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- Tests pas </a:t>
            </a:r>
            <a:r>
              <a:rPr lang="en-US" b="1" dirty="0" err="1" smtClean="0">
                <a:solidFill>
                  <a:srgbClr val="FF0000"/>
                </a:solidFill>
              </a:rPr>
              <a:t>toujours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possibles</a:t>
            </a:r>
            <a:r>
              <a:rPr lang="en-US" b="1" dirty="0" smtClean="0">
                <a:solidFill>
                  <a:srgbClr val="FF0000"/>
                </a:solidFill>
              </a:rPr>
              <a:t> et pas </a:t>
            </a:r>
            <a:r>
              <a:rPr lang="en-US" b="1" dirty="0" err="1" smtClean="0">
                <a:solidFill>
                  <a:srgbClr val="FF0000"/>
                </a:solidFill>
              </a:rPr>
              <a:t>toujours</a:t>
            </a:r>
            <a:r>
              <a:rPr lang="en-US" b="1" dirty="0" smtClean="0">
                <a:solidFill>
                  <a:srgbClr val="FF0000"/>
                </a:solidFill>
              </a:rPr>
              <a:t> “blanc/noir”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18090" y="1919953"/>
            <a:ext cx="3544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 +/- </a:t>
            </a:r>
            <a:r>
              <a:rPr lang="en-US" b="1" dirty="0" err="1">
                <a:solidFill>
                  <a:srgbClr val="FF0000"/>
                </a:solidFill>
              </a:rPr>
              <a:t>rapide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et +/- </a:t>
            </a:r>
            <a:r>
              <a:rPr lang="en-US" b="1" dirty="0" err="1" smtClean="0">
                <a:solidFill>
                  <a:srgbClr val="FF0000"/>
                </a:solidFill>
              </a:rPr>
              <a:t>évidente</a:t>
            </a:r>
            <a:r>
              <a:rPr lang="en-US" b="1" dirty="0" smtClean="0">
                <a:solidFill>
                  <a:srgbClr val="FF0000"/>
                </a:solidFill>
              </a:rPr>
              <a:t> après </a:t>
            </a:r>
            <a:r>
              <a:rPr lang="en-US" b="1" dirty="0" err="1">
                <a:solidFill>
                  <a:srgbClr val="FF0000"/>
                </a:solidFill>
              </a:rPr>
              <a:t>séparation</a:t>
            </a:r>
            <a:r>
              <a:rPr lang="en-US" b="1" dirty="0">
                <a:solidFill>
                  <a:srgbClr val="FF0000"/>
                </a:solidFill>
              </a:rPr>
              <a:t> des </a:t>
            </a:r>
            <a:r>
              <a:rPr lang="en-US" b="1" dirty="0" err="1">
                <a:solidFill>
                  <a:srgbClr val="FF0000"/>
                </a:solidFill>
              </a:rPr>
              <a:t>lignées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</a:rPr>
              <a:t>Quantité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limitée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</a:rPr>
              <a:t>Caractère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souvent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continu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3271" y="2754763"/>
            <a:ext cx="256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Limites difficiles à définir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090" y="5162368"/>
            <a:ext cx="307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Sensibilité</a:t>
            </a:r>
            <a:r>
              <a:rPr lang="en-US" b="1" dirty="0" smtClean="0">
                <a:solidFill>
                  <a:srgbClr val="FF0000"/>
                </a:solidFill>
              </a:rPr>
              <a:t> à </a:t>
            </a:r>
            <a:r>
              <a:rPr lang="en-US" b="1" dirty="0" err="1" smtClean="0">
                <a:solidFill>
                  <a:srgbClr val="FF0000"/>
                </a:solidFill>
              </a:rPr>
              <a:t>l’échantillonnage</a:t>
            </a:r>
            <a:r>
              <a:rPr lang="en-US" b="1" dirty="0" smtClean="0">
                <a:solidFill>
                  <a:srgbClr val="FF0000"/>
                </a:solidFill>
              </a:rPr>
              <a:t> et au(x) </a:t>
            </a:r>
            <a:r>
              <a:rPr lang="en-US" b="1" dirty="0" err="1" smtClean="0">
                <a:solidFill>
                  <a:srgbClr val="FF0000"/>
                </a:solidFill>
              </a:rPr>
              <a:t>marqueurs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analysés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3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4856" y="140187"/>
            <a:ext cx="91622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circonscrire une espèce évolutive à l’aide de critères phylogénétiques ?</a:t>
            </a:r>
            <a:endParaRPr lang="fr-FR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86156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70248" y="1861566"/>
            <a:ext cx="759491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45008" y="5340096"/>
            <a:ext cx="196596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12064" y="5995416"/>
            <a:ext cx="348386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730959" y="5995416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74471" y="2249424"/>
            <a:ext cx="698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Espèce phylogénétique = plus petit (« </a:t>
            </a:r>
            <a:r>
              <a:rPr lang="fr-FR" sz="2000" b="1" dirty="0" err="1" smtClean="0">
                <a:solidFill>
                  <a:srgbClr val="FF0000"/>
                </a:solidFill>
              </a:rPr>
              <a:t>diagnosable</a:t>
            </a:r>
            <a:r>
              <a:rPr lang="fr-FR" sz="2000" b="1" dirty="0" smtClean="0">
                <a:solidFill>
                  <a:srgbClr val="FF0000"/>
                </a:solidFill>
              </a:rPr>
              <a:t> ») clade monophylétique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26416" y="2859857"/>
            <a:ext cx="11169462" cy="2288679"/>
            <a:chOff x="426415" y="2859857"/>
            <a:chExt cx="11276950" cy="2288679"/>
          </a:xfrm>
        </p:grpSpPr>
        <p:sp>
          <p:nvSpPr>
            <p:cNvPr id="11" name="ZoneTexte 10"/>
            <p:cNvSpPr txBox="1"/>
            <p:nvPr/>
          </p:nvSpPr>
          <p:spPr>
            <a:xfrm>
              <a:off x="4816312" y="3194434"/>
              <a:ext cx="68870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La phylogénie doit être robuste (supports de branches)</a:t>
              </a:r>
              <a:endParaRPr lang="fr-FR" sz="2000" b="1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426415" y="2859857"/>
              <a:ext cx="2710933" cy="2288679"/>
              <a:chOff x="362407" y="2832425"/>
              <a:chExt cx="2710933" cy="2288679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594055" y="2865120"/>
                <a:ext cx="7857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0.95/80%</a:t>
                </a:r>
                <a:endParaRPr lang="fr-FR" sz="1200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1231087" y="4594169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1/100%</a:t>
                </a:r>
                <a:endParaRPr lang="fr-FR" sz="12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114259" y="3509111"/>
                <a:ext cx="518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0.97/</a:t>
                </a:r>
              </a:p>
              <a:p>
                <a:r>
                  <a:rPr lang="fr-FR" sz="1200" dirty="0" smtClean="0"/>
                  <a:t>85%</a:t>
                </a:r>
                <a:endParaRPr lang="fr-FR" sz="1200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1103071" y="3950208"/>
                <a:ext cx="7857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0.95/80%</a:t>
                </a:r>
                <a:endParaRPr lang="fr-FR" sz="12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1575511" y="3448121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1/100%</a:t>
                </a:r>
                <a:endParaRPr lang="fr-FR" sz="1200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362407" y="4041648"/>
                <a:ext cx="7072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FF0000"/>
                    </a:solidFill>
                  </a:rPr>
                  <a:t>0.8/60%</a:t>
                </a:r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2111959" y="2832425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1/100%</a:t>
                </a:r>
                <a:endParaRPr lang="fr-FR" sz="1200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2404567" y="3957137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1/100%</a:t>
                </a:r>
                <a:endParaRPr lang="fr-FR" sz="1200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322271" y="4844105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1/100%</a:t>
                </a:r>
                <a:endParaRPr lang="fr-FR" sz="1200" dirty="0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4774412" y="3848048"/>
            <a:ext cx="6981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La phylogénie doit être </a:t>
            </a:r>
            <a:r>
              <a:rPr lang="fr-FR" sz="2000" b="1" dirty="0"/>
              <a:t>représentative des </a:t>
            </a:r>
            <a:r>
              <a:rPr lang="fr-FR" sz="2000" b="1" dirty="0" smtClean="0"/>
              <a:t>organismes analysés, i.e. le(s) marqueur(s) adapté(s) (</a:t>
            </a:r>
            <a:r>
              <a:rPr lang="fr-FR" sz="2000" b="1" dirty="0" err="1" smtClean="0"/>
              <a:t>barcoding</a:t>
            </a:r>
            <a:r>
              <a:rPr lang="fr-FR" sz="2000" b="1" dirty="0" smtClean="0"/>
              <a:t> vs GCPSR)</a:t>
            </a:r>
            <a:endParaRPr lang="fr-FR" sz="20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4776040" y="4852794"/>
            <a:ext cx="6984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Dans tous les cas, une espèce phylogénétique est un « </a:t>
            </a:r>
            <a:r>
              <a:rPr lang="fr-FR" sz="2000" b="1" cap="all" dirty="0" smtClean="0">
                <a:solidFill>
                  <a:srgbClr val="FF0000"/>
                </a:solidFill>
              </a:rPr>
              <a:t>instantané</a:t>
            </a:r>
            <a:r>
              <a:rPr lang="fr-FR" sz="2000" b="1" dirty="0" smtClean="0">
                <a:solidFill>
                  <a:srgbClr val="FF0000"/>
                </a:solidFill>
              </a:rPr>
              <a:t> » et une HYPOTHESE conditionnée à un jeu de données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76199" y="5910346"/>
            <a:ext cx="4188967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sz="2800" b="1" dirty="0" err="1" smtClean="0"/>
              <a:t>Sp</a:t>
            </a:r>
            <a:r>
              <a:rPr lang="fr-FR" sz="2800" b="1" dirty="0" smtClean="0"/>
              <a:t> = Notion opérationnelle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1815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4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5749" y="140187"/>
            <a:ext cx="628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 actualité pour la mycologie ?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765773" y="1168671"/>
            <a:ext cx="8246907" cy="5085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416559" y="1342981"/>
            <a:ext cx="2098012" cy="53955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biologiques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011776" y="2861099"/>
            <a:ext cx="3296850" cy="129941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Critères morphologiques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616293" y="3255008"/>
            <a:ext cx="2146510" cy="51159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écologiques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761950" y="4572000"/>
            <a:ext cx="3478491" cy="135746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Critères</a:t>
            </a:r>
            <a:endParaRPr lang="fr-F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phylogénétiques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517073" y="2596405"/>
            <a:ext cx="1949123" cy="1828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 smtClean="0">
                <a:solidFill>
                  <a:schemeClr val="bg1"/>
                </a:solidFill>
              </a:rPr>
              <a:t>Espèce évolutive</a:t>
            </a:r>
            <a:endParaRPr lang="fr-FR" sz="2400" b="1" u="sng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020746" y="4051272"/>
            <a:ext cx="3199565" cy="1911849"/>
            <a:chOff x="2020746" y="4014696"/>
            <a:chExt cx="3199565" cy="1911849"/>
          </a:xfrm>
        </p:grpSpPr>
        <p:sp>
          <p:nvSpPr>
            <p:cNvPr id="41" name="Double flèche horizontale 40"/>
            <p:cNvSpPr/>
            <p:nvPr/>
          </p:nvSpPr>
          <p:spPr>
            <a:xfrm rot="3112388">
              <a:off x="4680815" y="4170144"/>
              <a:ext cx="694944" cy="384048"/>
            </a:xfrm>
            <a:prstGeom prst="left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20746" y="4172219"/>
              <a:ext cx="285209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1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Morphosp</a:t>
              </a:r>
              <a:r>
                <a:rPr lang="en-US" b="1" dirty="0" smtClean="0">
                  <a:solidFill>
                    <a:srgbClr val="00B050"/>
                  </a:solidFill>
                </a:rPr>
                <a:t>. = 1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Phylosp</a:t>
              </a:r>
              <a:r>
                <a:rPr lang="en-US" b="1" dirty="0" smtClean="0">
                  <a:solidFill>
                    <a:srgbClr val="00B050"/>
                  </a:solidFill>
                </a:rPr>
                <a:t>.</a:t>
              </a:r>
            </a:p>
            <a:p>
              <a:r>
                <a:rPr lang="en-US" b="1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 sp. </a:t>
              </a:r>
              <a:r>
                <a:rPr lang="en-US" b="1" dirty="0" err="1" smtClean="0">
                  <a:solidFill>
                    <a:srgbClr val="00B050"/>
                  </a:solidFill>
                  <a:sym typeface="Wingdings" panose="05000000000000000000" pitchFamily="2" charset="2"/>
                </a:rPr>
                <a:t>morphogénétique</a:t>
              </a:r>
              <a:endParaRPr lang="en-US" b="1" dirty="0" smtClean="0">
                <a:solidFill>
                  <a:srgbClr val="00B050"/>
                </a:solidFill>
              </a:endParaRPr>
            </a:p>
            <a:p>
              <a:r>
                <a:rPr lang="en-US" b="1" dirty="0" smtClean="0">
                  <a:solidFill>
                    <a:srgbClr val="00B050"/>
                  </a:solidFill>
                </a:rPr>
                <a:t>1 </a:t>
              </a:r>
              <a:r>
                <a:rPr lang="en-US" b="1" dirty="0" err="1">
                  <a:solidFill>
                    <a:srgbClr val="00B050"/>
                  </a:solidFill>
                </a:rPr>
                <a:t>Morphosp</a:t>
              </a:r>
              <a:r>
                <a:rPr lang="en-US" b="1" dirty="0">
                  <a:solidFill>
                    <a:srgbClr val="00B050"/>
                  </a:solidFill>
                </a:rPr>
                <a:t>. </a:t>
              </a:r>
              <a:r>
                <a:rPr lang="en-US" b="1" dirty="0" smtClean="0">
                  <a:solidFill>
                    <a:srgbClr val="00B050"/>
                  </a:solidFill>
                </a:rPr>
                <a:t>= 2 </a:t>
              </a:r>
              <a:r>
                <a:rPr lang="en-US" b="1" dirty="0" err="1">
                  <a:solidFill>
                    <a:srgbClr val="00B050"/>
                  </a:solidFill>
                </a:rPr>
                <a:t>Phylosp</a:t>
              </a:r>
              <a:r>
                <a:rPr lang="en-US" b="1" dirty="0">
                  <a:solidFill>
                    <a:srgbClr val="00B050"/>
                  </a:solidFill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b="1" dirty="0" err="1" smtClean="0">
                  <a:solidFill>
                    <a:srgbClr val="00B050"/>
                  </a:solidFill>
                </a:rPr>
                <a:t>cryptisme</a:t>
              </a:r>
              <a:r>
                <a:rPr lang="en-US" b="1" dirty="0">
                  <a:solidFill>
                    <a:srgbClr val="00B050"/>
                  </a:solidFill>
                </a:rPr>
                <a:t>,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homoplasie</a:t>
              </a:r>
              <a:endParaRPr lang="en-US" b="1" dirty="0" smtClean="0">
                <a:solidFill>
                  <a:srgbClr val="00B050"/>
                </a:solidFill>
              </a:endParaRPr>
            </a:p>
            <a:p>
              <a:r>
                <a:rPr lang="en-US" b="1" dirty="0">
                  <a:solidFill>
                    <a:srgbClr val="00B050"/>
                  </a:solidFill>
                </a:rPr>
                <a:t>1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Phylosp</a:t>
              </a:r>
              <a:r>
                <a:rPr lang="en-US" b="1" dirty="0">
                  <a:solidFill>
                    <a:srgbClr val="00B050"/>
                  </a:solidFill>
                </a:rPr>
                <a:t>. </a:t>
              </a:r>
              <a:r>
                <a:rPr lang="en-US" b="1" dirty="0" smtClean="0">
                  <a:solidFill>
                    <a:srgbClr val="00B050"/>
                  </a:solidFill>
                </a:rPr>
                <a:t>= </a:t>
              </a:r>
              <a:r>
                <a:rPr lang="en-US" b="1" dirty="0">
                  <a:solidFill>
                    <a:srgbClr val="00B050"/>
                  </a:solidFill>
                </a:rPr>
                <a:t>2</a:t>
              </a:r>
              <a:r>
                <a:rPr lang="en-US" b="1" dirty="0" smtClean="0">
                  <a:solidFill>
                    <a:srgbClr val="00B050"/>
                  </a:solidFill>
                </a:rPr>
                <a:t>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Morphosp</a:t>
              </a:r>
              <a:r>
                <a:rPr lang="en-US" b="1" dirty="0">
                  <a:solidFill>
                    <a:srgbClr val="00B050"/>
                  </a:solidFill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b="1" dirty="0" err="1">
                  <a:solidFill>
                    <a:srgbClr val="00B050"/>
                  </a:solidFill>
                </a:rPr>
                <a:t>p</a:t>
              </a:r>
              <a:r>
                <a:rPr lang="en-US" b="1" dirty="0" err="1" smtClean="0">
                  <a:solidFill>
                    <a:srgbClr val="00B050"/>
                  </a:solidFill>
                </a:rPr>
                <a:t>lasticité</a:t>
              </a:r>
              <a:r>
                <a:rPr lang="en-US" b="1" dirty="0" smtClean="0">
                  <a:solidFill>
                    <a:srgbClr val="00B050"/>
                  </a:solidFill>
                </a:rPr>
                <a:t>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phénotypique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5749" y="140187"/>
            <a:ext cx="628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 actualité pour la mycologie ?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765773" y="1168671"/>
            <a:ext cx="8246907" cy="5085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416559" y="1342981"/>
            <a:ext cx="2098012" cy="53955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biologiques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011776" y="2861099"/>
            <a:ext cx="3296850" cy="129941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Critères morphologiques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616293" y="3255008"/>
            <a:ext cx="2146510" cy="51159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Critères écologiques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761950" y="4572000"/>
            <a:ext cx="3478491" cy="135746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34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Critères</a:t>
            </a:r>
            <a:endParaRPr lang="fr-FR" sz="2400" b="1" dirty="0">
              <a:solidFill>
                <a:schemeClr val="tx1"/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phylogénétiques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517073" y="2596405"/>
            <a:ext cx="1949123" cy="1828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u="sng" dirty="0" smtClean="0">
                <a:solidFill>
                  <a:schemeClr val="bg1"/>
                </a:solidFill>
              </a:rPr>
              <a:t>Espèce évolutive</a:t>
            </a:r>
            <a:endParaRPr lang="fr-FR" sz="2400" b="1" u="sng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74442" y="3923256"/>
            <a:ext cx="3565325" cy="1172293"/>
            <a:chOff x="1874442" y="3923256"/>
            <a:chExt cx="3565325" cy="1172293"/>
          </a:xfrm>
        </p:grpSpPr>
        <p:sp>
          <p:nvSpPr>
            <p:cNvPr id="41" name="Double flèche horizontale 40"/>
            <p:cNvSpPr/>
            <p:nvPr/>
          </p:nvSpPr>
          <p:spPr>
            <a:xfrm rot="3112388">
              <a:off x="4900271" y="4078704"/>
              <a:ext cx="694944" cy="384048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874442" y="4172219"/>
              <a:ext cx="31913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Instabilité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taxinomique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perçue</a:t>
              </a:r>
              <a:endParaRPr lang="en-US" b="1" dirty="0" smtClean="0">
                <a:solidFill>
                  <a:srgbClr val="FF0000"/>
                </a:solidFill>
              </a:endParaRPr>
            </a:p>
            <a:p>
              <a:r>
                <a:rPr lang="en-US" b="1" dirty="0" err="1" smtClean="0">
                  <a:solidFill>
                    <a:srgbClr val="FF0000"/>
                  </a:solidFill>
                </a:rPr>
                <a:t>Accès</a:t>
              </a:r>
              <a:r>
                <a:rPr lang="en-US" b="1" dirty="0" smtClean="0">
                  <a:solidFill>
                    <a:srgbClr val="FF0000"/>
                  </a:solidFill>
                </a:rPr>
                <a:t> aux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outils</a:t>
              </a:r>
              <a:r>
                <a:rPr lang="en-US" b="1" dirty="0" smtClean="0">
                  <a:solidFill>
                    <a:srgbClr val="FF0000"/>
                  </a:solidFill>
                </a:rPr>
                <a:t> et aux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données</a:t>
              </a:r>
              <a:endParaRPr lang="en-US" b="1" dirty="0" smtClean="0">
                <a:solidFill>
                  <a:srgbClr val="FF0000"/>
                </a:solidFill>
              </a:endParaRPr>
            </a:p>
            <a:p>
              <a:r>
                <a:rPr lang="en-US" b="1" dirty="0" err="1" smtClean="0">
                  <a:solidFill>
                    <a:srgbClr val="FF0000"/>
                  </a:solidFill>
                </a:rPr>
                <a:t>Dépossession</a:t>
              </a:r>
              <a:r>
                <a:rPr lang="en-US" b="1" dirty="0" smtClean="0">
                  <a:solidFill>
                    <a:srgbClr val="FF0000"/>
                  </a:solidFill>
                </a:rPr>
                <a:t> du savoir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5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6672" y="2027943"/>
            <a:ext cx="6601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</a:t>
            </a:r>
          </a:p>
          <a:p>
            <a:pPr algn="ctr"/>
            <a:r>
              <a:rPr lang="fr-FR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concepts d’espèce chez les morilles : vers </a:t>
            </a:r>
            <a:r>
              <a:rPr lang="fr-FR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fr-FR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taxinomie</a:t>
            </a:r>
            <a:endParaRPr lang="fr-FR" sz="4000" dirty="0">
              <a:solidFill>
                <a:srgbClr val="FFFF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intégrative ?</a:t>
            </a:r>
            <a:endParaRPr lang="fr-FR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0" y="-953"/>
            <a:ext cx="5197412" cy="68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93792" y="6519446"/>
            <a:ext cx="12694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b="1" dirty="0" err="1" smtClean="0">
                <a:solidFill>
                  <a:schemeClr val="bg1"/>
                </a:solidFill>
              </a:rPr>
              <a:t>Micheli</a:t>
            </a:r>
            <a:r>
              <a:rPr lang="fr-FR" altLang="fr-FR" sz="1600" b="1" dirty="0" smtClean="0">
                <a:solidFill>
                  <a:schemeClr val="bg1"/>
                </a:solidFill>
              </a:rPr>
              <a:t> 1729</a:t>
            </a:r>
            <a:endParaRPr lang="fr-FR" alt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129312" y="1741933"/>
            <a:ext cx="6586974" cy="3616991"/>
            <a:chOff x="4082147" y="2122714"/>
            <a:chExt cx="7788728" cy="4318917"/>
          </a:xfrm>
        </p:grpSpPr>
        <p:sp>
          <p:nvSpPr>
            <p:cNvPr id="53" name="Rectangle 52"/>
            <p:cNvSpPr/>
            <p:nvPr/>
          </p:nvSpPr>
          <p:spPr>
            <a:xfrm>
              <a:off x="4092829" y="2122714"/>
              <a:ext cx="7639250" cy="39395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>
              <a:off x="4082147" y="6062242"/>
              <a:ext cx="77887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 Box 3"/>
            <p:cNvSpPr txBox="1">
              <a:spLocks noChangeArrowheads="1"/>
            </p:cNvSpPr>
            <p:nvPr/>
          </p:nvSpPr>
          <p:spPr bwMode="auto">
            <a:xfrm>
              <a:off x="4121505" y="6132997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1823</a:t>
              </a:r>
            </a:p>
          </p:txBody>
        </p:sp>
        <p:sp>
          <p:nvSpPr>
            <p:cNvPr id="56" name="Text Box 3"/>
            <p:cNvSpPr txBox="1">
              <a:spLocks noChangeArrowheads="1"/>
            </p:cNvSpPr>
            <p:nvPr/>
          </p:nvSpPr>
          <p:spPr bwMode="auto">
            <a:xfrm>
              <a:off x="4889530" y="6132997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1856</a:t>
              </a:r>
            </a:p>
          </p:txBody>
        </p:sp>
        <p:sp>
          <p:nvSpPr>
            <p:cNvPr id="57" name="Text Box 3"/>
            <p:cNvSpPr txBox="1">
              <a:spLocks noChangeArrowheads="1"/>
            </p:cNvSpPr>
            <p:nvPr/>
          </p:nvSpPr>
          <p:spPr bwMode="auto">
            <a:xfrm>
              <a:off x="5657555" y="6132997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1897</a:t>
              </a:r>
            </a:p>
          </p:txBody>
        </p:sp>
        <p:sp>
          <p:nvSpPr>
            <p:cNvPr id="58" name="Text Box 3"/>
            <p:cNvSpPr txBox="1">
              <a:spLocks noChangeArrowheads="1"/>
            </p:cNvSpPr>
            <p:nvPr/>
          </p:nvSpPr>
          <p:spPr bwMode="auto">
            <a:xfrm>
              <a:off x="9497680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1984</a:t>
              </a:r>
            </a:p>
          </p:txBody>
        </p:sp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10265705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1986</a:t>
              </a: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11033733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2012</a:t>
              </a:r>
            </a:p>
          </p:txBody>
        </p:sp>
        <p:sp>
          <p:nvSpPr>
            <p:cNvPr id="61" name="Text Box 3"/>
            <p:cNvSpPr txBox="1">
              <a:spLocks noChangeArrowheads="1"/>
            </p:cNvSpPr>
            <p:nvPr/>
          </p:nvSpPr>
          <p:spPr bwMode="auto">
            <a:xfrm>
              <a:off x="6425581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1932</a:t>
              </a:r>
            </a:p>
          </p:txBody>
        </p:sp>
        <p:sp>
          <p:nvSpPr>
            <p:cNvPr id="62" name="Text Box 3"/>
            <p:cNvSpPr txBox="1">
              <a:spLocks noChangeArrowheads="1"/>
            </p:cNvSpPr>
            <p:nvPr/>
          </p:nvSpPr>
          <p:spPr bwMode="auto">
            <a:xfrm>
              <a:off x="7193607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1963</a:t>
              </a:r>
            </a:p>
          </p:txBody>
        </p:sp>
        <p:sp>
          <p:nvSpPr>
            <p:cNvPr id="63" name="Text Box 3"/>
            <p:cNvSpPr txBox="1">
              <a:spLocks noChangeArrowheads="1"/>
            </p:cNvSpPr>
            <p:nvPr/>
          </p:nvSpPr>
          <p:spPr bwMode="auto">
            <a:xfrm>
              <a:off x="7961629" y="6138439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1978</a:t>
              </a:r>
            </a:p>
          </p:txBody>
        </p:sp>
        <p:sp>
          <p:nvSpPr>
            <p:cNvPr id="64" name="Text Box 3"/>
            <p:cNvSpPr txBox="1">
              <a:spLocks noChangeArrowheads="1"/>
            </p:cNvSpPr>
            <p:nvPr/>
          </p:nvSpPr>
          <p:spPr bwMode="auto">
            <a:xfrm>
              <a:off x="8729655" y="6135722"/>
              <a:ext cx="613782" cy="30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>
                  <a:solidFill>
                    <a:schemeClr val="bg1"/>
                  </a:solidFill>
                </a:rPr>
                <a:t>1983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229100" y="5360786"/>
              <a:ext cx="383721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95334" y="5090786"/>
              <a:ext cx="383721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761568" y="4280786"/>
              <a:ext cx="383721" cy="18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527802" y="5810786"/>
              <a:ext cx="383721" cy="27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94036" y="5630786"/>
              <a:ext cx="383721" cy="45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060270" y="5810786"/>
              <a:ext cx="383721" cy="27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826504" y="5720786"/>
              <a:ext cx="383721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92738" y="3380786"/>
              <a:ext cx="383721" cy="27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358972" y="5720786"/>
              <a:ext cx="383721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125203" y="3020786"/>
              <a:ext cx="383721" cy="30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75" name="Text Box 3"/>
            <p:cNvSpPr txBox="1">
              <a:spLocks noChangeArrowheads="1"/>
            </p:cNvSpPr>
            <p:nvPr/>
          </p:nvSpPr>
          <p:spPr bwMode="auto">
            <a:xfrm>
              <a:off x="4102458" y="4848487"/>
              <a:ext cx="613782" cy="66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Fries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N=8</a:t>
              </a:r>
              <a:endParaRPr lang="fr-FR" altLang="fr-FR" sz="1050" dirty="0"/>
            </a:p>
          </p:txBody>
        </p:sp>
        <p:sp>
          <p:nvSpPr>
            <p:cNvPr id="76" name="Text Box 3"/>
            <p:cNvSpPr txBox="1">
              <a:spLocks noChangeArrowheads="1"/>
            </p:cNvSpPr>
            <p:nvPr/>
          </p:nvSpPr>
          <p:spPr bwMode="auto">
            <a:xfrm>
              <a:off x="4649139" y="4600835"/>
              <a:ext cx="1083429" cy="66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Krombholz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N=11</a:t>
              </a:r>
              <a:endParaRPr lang="fr-FR" altLang="fr-FR" sz="1050" dirty="0"/>
            </a:p>
          </p:txBody>
        </p:sp>
        <p:sp>
          <p:nvSpPr>
            <p:cNvPr id="77" name="Text Box 3"/>
            <p:cNvSpPr txBox="1">
              <a:spLocks noChangeArrowheads="1"/>
            </p:cNvSpPr>
            <p:nvPr/>
          </p:nvSpPr>
          <p:spPr bwMode="auto">
            <a:xfrm>
              <a:off x="5519709" y="3776245"/>
              <a:ext cx="857537" cy="66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Boudier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N=20</a:t>
              </a:r>
              <a:endParaRPr lang="fr-FR" altLang="fr-FR" sz="1050" dirty="0"/>
            </a:p>
          </p:txBody>
        </p:sp>
        <p:sp>
          <p:nvSpPr>
            <p:cNvPr id="78" name="Text Box 3"/>
            <p:cNvSpPr txBox="1">
              <a:spLocks noChangeArrowheads="1"/>
            </p:cNvSpPr>
            <p:nvPr/>
          </p:nvSpPr>
          <p:spPr bwMode="auto">
            <a:xfrm>
              <a:off x="6210302" y="5292079"/>
              <a:ext cx="1026280" cy="52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Seaver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</a:t>
              </a:r>
              <a:endParaRPr lang="fr-FR" altLang="fr-FR" sz="1050" dirty="0"/>
            </a:p>
          </p:txBody>
        </p:sp>
        <p:sp>
          <p:nvSpPr>
            <p:cNvPr id="79" name="Text Box 3"/>
            <p:cNvSpPr txBox="1">
              <a:spLocks noChangeArrowheads="1"/>
            </p:cNvSpPr>
            <p:nvPr/>
          </p:nvSpPr>
          <p:spPr bwMode="auto">
            <a:xfrm>
              <a:off x="6975022" y="5109746"/>
              <a:ext cx="1026280" cy="52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Moser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N=5</a:t>
              </a:r>
              <a:endParaRPr lang="fr-FR" altLang="fr-FR" sz="1050" dirty="0"/>
            </a:p>
          </p:txBody>
        </p:sp>
        <p:sp>
          <p:nvSpPr>
            <p:cNvPr id="80" name="Text Box 3"/>
            <p:cNvSpPr txBox="1">
              <a:spLocks noChangeArrowheads="1"/>
            </p:cNvSpPr>
            <p:nvPr/>
          </p:nvSpPr>
          <p:spPr bwMode="auto">
            <a:xfrm>
              <a:off x="7857400" y="5311129"/>
              <a:ext cx="801307" cy="52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Dennis</a:t>
              </a:r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</a:t>
              </a:r>
              <a:endParaRPr lang="fr-FR" altLang="fr-FR" sz="1050" dirty="0"/>
            </a:p>
          </p:txBody>
        </p:sp>
        <p:sp>
          <p:nvSpPr>
            <p:cNvPr id="81" name="Text Box 3"/>
            <p:cNvSpPr txBox="1">
              <a:spLocks noChangeArrowheads="1"/>
            </p:cNvSpPr>
            <p:nvPr/>
          </p:nvSpPr>
          <p:spPr bwMode="auto">
            <a:xfrm>
              <a:off x="8434647" y="4916521"/>
              <a:ext cx="1190473" cy="104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050" b="1" dirty="0" err="1"/>
                <a:t>Breitenbach</a:t>
              </a:r>
              <a:r>
                <a:rPr lang="fr-FR" altLang="fr-FR" sz="1050" b="1" dirty="0"/>
                <a:t> &amp; </a:t>
              </a:r>
              <a:r>
                <a:rPr lang="fr-FR" altLang="fr-FR" sz="1050" b="1" dirty="0" err="1"/>
                <a:t>Kranzlin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</a:t>
              </a:r>
              <a:endParaRPr lang="fr-FR" altLang="fr-FR" sz="1050" dirty="0"/>
            </a:p>
          </p:txBody>
        </p:sp>
        <p:sp>
          <p:nvSpPr>
            <p:cNvPr id="82" name="Text Box 3"/>
            <p:cNvSpPr txBox="1">
              <a:spLocks noChangeArrowheads="1"/>
            </p:cNvSpPr>
            <p:nvPr/>
          </p:nvSpPr>
          <p:spPr bwMode="auto">
            <a:xfrm>
              <a:off x="9251045" y="2875455"/>
              <a:ext cx="1055480" cy="66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Jacquetant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N=30</a:t>
              </a:r>
              <a:endParaRPr lang="fr-FR" altLang="fr-FR" sz="1050" dirty="0"/>
            </a:p>
          </p:txBody>
        </p:sp>
        <p:sp>
          <p:nvSpPr>
            <p:cNvPr id="83" name="Text Box 3"/>
            <p:cNvSpPr txBox="1">
              <a:spLocks noChangeArrowheads="1"/>
            </p:cNvSpPr>
            <p:nvPr/>
          </p:nvSpPr>
          <p:spPr bwMode="auto">
            <a:xfrm>
              <a:off x="10036632" y="5199550"/>
              <a:ext cx="1026280" cy="52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Clowez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N=4</a:t>
              </a:r>
              <a:endParaRPr lang="fr-FR" altLang="fr-FR" sz="1050" dirty="0"/>
            </a:p>
          </p:txBody>
        </p:sp>
        <p:sp>
          <p:nvSpPr>
            <p:cNvPr id="84" name="Text Box 3"/>
            <p:cNvSpPr txBox="1">
              <a:spLocks noChangeArrowheads="1"/>
            </p:cNvSpPr>
            <p:nvPr/>
          </p:nvSpPr>
          <p:spPr bwMode="auto">
            <a:xfrm>
              <a:off x="10809516" y="2502614"/>
              <a:ext cx="1026280" cy="52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 err="1"/>
                <a:t>Clowez</a:t>
              </a:r>
              <a:endParaRPr lang="fr-FR" altLang="fr-FR" sz="1050" b="1" dirty="0"/>
            </a:p>
            <a:p>
              <a:pPr algn="ctr">
                <a:lnSpc>
                  <a:spcPts val="750"/>
                </a:lnSpc>
                <a:spcBef>
                  <a:spcPct val="50000"/>
                </a:spcBef>
                <a:buNone/>
              </a:pPr>
              <a:r>
                <a:rPr lang="fr-FR" altLang="fr-FR" sz="1050" b="1" dirty="0"/>
                <a:t>N=34</a:t>
              </a:r>
              <a:endParaRPr lang="fr-FR" altLang="fr-FR" sz="1050" dirty="0"/>
            </a:p>
          </p:txBody>
        </p:sp>
      </p:grp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1709554" y="5593259"/>
            <a:ext cx="331814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b="1" dirty="0"/>
              <a:t>1729-2012: 3-34 </a:t>
            </a:r>
            <a:r>
              <a:rPr lang="fr-FR" altLang="fr-FR" sz="1800" b="1" dirty="0" err="1" smtClean="0"/>
              <a:t>Morphospecies</a:t>
            </a:r>
            <a:endParaRPr lang="fr-FR" altLang="fr-FR" sz="1800" dirty="0"/>
          </a:p>
        </p:txBody>
      </p:sp>
      <p:grpSp>
        <p:nvGrpSpPr>
          <p:cNvPr id="86" name="Groupe 85"/>
          <p:cNvGrpSpPr/>
          <p:nvPr/>
        </p:nvGrpSpPr>
        <p:grpSpPr>
          <a:xfrm>
            <a:off x="8161919" y="789277"/>
            <a:ext cx="3836107" cy="6021807"/>
            <a:chOff x="8530372" y="347020"/>
            <a:chExt cx="3584123" cy="6280621"/>
          </a:xfrm>
        </p:grpSpPr>
        <p:sp>
          <p:nvSpPr>
            <p:cNvPr id="87" name="Text Box 3"/>
            <p:cNvSpPr txBox="1">
              <a:spLocks noChangeArrowheads="1"/>
            </p:cNvSpPr>
            <p:nvPr/>
          </p:nvSpPr>
          <p:spPr bwMode="auto">
            <a:xfrm>
              <a:off x="9249887" y="6242435"/>
              <a:ext cx="2145302" cy="385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800" b="1" dirty="0"/>
                <a:t>2011: 41 </a:t>
              </a:r>
              <a:r>
                <a:rPr lang="fr-FR" altLang="fr-FR" sz="1800" b="1" dirty="0" err="1" smtClean="0"/>
                <a:t>Phylospecies</a:t>
              </a:r>
              <a:endParaRPr lang="fr-FR" altLang="fr-FR" sz="1800" dirty="0"/>
            </a:p>
          </p:txBody>
        </p:sp>
        <p:grpSp>
          <p:nvGrpSpPr>
            <p:cNvPr id="88" name="Groupe 87"/>
            <p:cNvGrpSpPr/>
            <p:nvPr/>
          </p:nvGrpSpPr>
          <p:grpSpPr>
            <a:xfrm>
              <a:off x="8530372" y="347020"/>
              <a:ext cx="3584123" cy="5861571"/>
              <a:chOff x="8210332" y="877372"/>
              <a:chExt cx="3584123" cy="5861571"/>
            </a:xfrm>
          </p:grpSpPr>
          <p:grpSp>
            <p:nvGrpSpPr>
              <p:cNvPr id="89" name="Groupe 88"/>
              <p:cNvGrpSpPr/>
              <p:nvPr/>
            </p:nvGrpSpPr>
            <p:grpSpPr>
              <a:xfrm>
                <a:off x="8210332" y="877372"/>
                <a:ext cx="3584123" cy="5596908"/>
                <a:chOff x="40820" y="909489"/>
                <a:chExt cx="3739245" cy="5909917"/>
              </a:xfrm>
            </p:grpSpPr>
            <p:pic>
              <p:nvPicPr>
                <p:cNvPr id="91" name="Image 9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040" y="909489"/>
                  <a:ext cx="3739025" cy="5899745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8984" y="6645728"/>
                  <a:ext cx="3265716" cy="1736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0820" y="919662"/>
                  <a:ext cx="1134837" cy="1570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</p:grpSp>
          <p:sp>
            <p:nvSpPr>
              <p:cNvPr id="90" name="Text Box 3"/>
              <p:cNvSpPr txBox="1">
                <a:spLocks noChangeArrowheads="1"/>
              </p:cNvSpPr>
              <p:nvPr/>
            </p:nvSpPr>
            <p:spPr bwMode="auto">
              <a:xfrm>
                <a:off x="9241103" y="6482140"/>
                <a:ext cx="1650299" cy="256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fr-FR" altLang="fr-FR" sz="1000" b="1" dirty="0" err="1">
                    <a:solidFill>
                      <a:schemeClr val="bg1"/>
                    </a:solidFill>
                  </a:rPr>
                  <a:t>O’Donnell</a:t>
                </a:r>
                <a:r>
                  <a:rPr lang="fr-FR" altLang="fr-FR" sz="1000" b="1" dirty="0">
                    <a:solidFill>
                      <a:schemeClr val="bg1"/>
                    </a:solidFill>
                  </a:rPr>
                  <a:t> et al. 2011</a:t>
                </a:r>
                <a:endParaRPr lang="fr-FR" altLang="fr-FR" sz="1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4" name="Double flèche horizontale 93"/>
          <p:cNvSpPr/>
          <p:nvPr/>
        </p:nvSpPr>
        <p:spPr>
          <a:xfrm>
            <a:off x="6830037" y="3356234"/>
            <a:ext cx="1143384" cy="461067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/>
              <a:t>?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2392748" y="121378"/>
            <a:ext cx="738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Combien existe-t-il d’espèces de morilles ?</a:t>
            </a:r>
            <a:endParaRPr lang="fr-FR" sz="3200" b="1" dirty="0">
              <a:solidFill>
                <a:srgbClr val="FFFF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799083" y="575551"/>
            <a:ext cx="6673468" cy="2011864"/>
            <a:chOff x="2799083" y="575551"/>
            <a:chExt cx="6673468" cy="2011864"/>
          </a:xfrm>
        </p:grpSpPr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083" y="1755793"/>
              <a:ext cx="1247433" cy="831622"/>
            </a:xfrm>
            <a:prstGeom prst="rect">
              <a:avLst/>
            </a:prstGeom>
          </p:spPr>
        </p:pic>
        <p:grpSp>
          <p:nvGrpSpPr>
            <p:cNvPr id="98" name="Groupe 97"/>
            <p:cNvGrpSpPr/>
            <p:nvPr/>
          </p:nvGrpSpPr>
          <p:grpSpPr>
            <a:xfrm>
              <a:off x="8093099" y="575551"/>
              <a:ext cx="1379452" cy="1248614"/>
              <a:chOff x="7094121" y="5788349"/>
              <a:chExt cx="1379452" cy="1248614"/>
            </a:xfrm>
          </p:grpSpPr>
          <p:pic>
            <p:nvPicPr>
              <p:cNvPr id="99" name="Image 9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0131" y="5997134"/>
                <a:ext cx="1247433" cy="831622"/>
              </a:xfrm>
              <a:prstGeom prst="rect">
                <a:avLst/>
              </a:prstGeom>
            </p:spPr>
          </p:pic>
          <p:sp>
            <p:nvSpPr>
              <p:cNvPr id="100" name="Multiplier 99"/>
              <p:cNvSpPr/>
              <p:nvPr/>
            </p:nvSpPr>
            <p:spPr>
              <a:xfrm>
                <a:off x="7094121" y="5788349"/>
                <a:ext cx="1379452" cy="1248614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10734</TotalTime>
  <Words>1061</Words>
  <Application>Microsoft Office PowerPoint</Application>
  <PresentationFormat>Grand écran</PresentationFormat>
  <Paragraphs>369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Monotype Sorts</vt:lpstr>
      <vt:lpstr>Symbol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Jean-Michel BELLANGER</dc:creator>
  <cp:lastModifiedBy>Jean-Michel BELLANGER</cp:lastModifiedBy>
  <cp:revision>208</cp:revision>
  <dcterms:created xsi:type="dcterms:W3CDTF">2016-06-03T14:41:16Z</dcterms:created>
  <dcterms:modified xsi:type="dcterms:W3CDTF">2017-04-09T10:38:52Z</dcterms:modified>
</cp:coreProperties>
</file>